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tif" ContentType="image/tif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257" r:id="rId2"/>
    <p:sldId id="258" r:id="rId3"/>
    <p:sldId id="265" r:id="rId4"/>
    <p:sldId id="261" r:id="rId5"/>
    <p:sldId id="266" r:id="rId6"/>
    <p:sldId id="267" r:id="rId7"/>
    <p:sldId id="268" r:id="rId8"/>
    <p:sldId id="264" r:id="rId9"/>
    <p:sldId id="263" r:id="rId10"/>
    <p:sldId id="270" r:id="rId11"/>
    <p:sldId id="271" r:id="rId12"/>
    <p:sldId id="272" r:id="rId13"/>
    <p:sldId id="273" r:id="rId14"/>
    <p:sldId id="274" r:id="rId15"/>
    <p:sldId id="275" r:id="rId16"/>
    <p:sldId id="276" r:id="rId17"/>
    <p:sldId id="285" r:id="rId18"/>
    <p:sldId id="277" r:id="rId19"/>
    <p:sldId id="278" r:id="rId20"/>
    <p:sldId id="279" r:id="rId21"/>
    <p:sldId id="280" r:id="rId22"/>
    <p:sldId id="281" r:id="rId23"/>
    <p:sldId id="282" r:id="rId24"/>
    <p:sldId id="283" r:id="rId25"/>
    <p:sldId id="284" r:id="rId26"/>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Calibri" charset="0"/>
        <a:ea typeface="ＭＳ Ｐゴシック" charset="0"/>
        <a:cs typeface="ＭＳ Ｐゴシック" charset="0"/>
      </a:defRPr>
    </a:lvl5pPr>
    <a:lvl6pPr marL="2286000" algn="l" defTabSz="457200" rtl="0" eaLnBrk="1" latinLnBrk="0" hangingPunct="1">
      <a:defRPr sz="2400" kern="1200">
        <a:solidFill>
          <a:schemeClr val="tx1"/>
        </a:solidFill>
        <a:latin typeface="Calibri" charset="0"/>
        <a:ea typeface="ＭＳ Ｐゴシック" charset="0"/>
        <a:cs typeface="ＭＳ Ｐゴシック" charset="0"/>
      </a:defRPr>
    </a:lvl6pPr>
    <a:lvl7pPr marL="2743200" algn="l" defTabSz="457200" rtl="0" eaLnBrk="1" latinLnBrk="0" hangingPunct="1">
      <a:defRPr sz="2400" kern="1200">
        <a:solidFill>
          <a:schemeClr val="tx1"/>
        </a:solidFill>
        <a:latin typeface="Calibri" charset="0"/>
        <a:ea typeface="ＭＳ Ｐゴシック" charset="0"/>
        <a:cs typeface="ＭＳ Ｐゴシック" charset="0"/>
      </a:defRPr>
    </a:lvl7pPr>
    <a:lvl8pPr marL="3200400" algn="l" defTabSz="457200" rtl="0" eaLnBrk="1" latinLnBrk="0" hangingPunct="1">
      <a:defRPr sz="2400" kern="1200">
        <a:solidFill>
          <a:schemeClr val="tx1"/>
        </a:solidFill>
        <a:latin typeface="Calibri" charset="0"/>
        <a:ea typeface="ＭＳ Ｐゴシック" charset="0"/>
        <a:cs typeface="ＭＳ Ｐゴシック" charset="0"/>
      </a:defRPr>
    </a:lvl8pPr>
    <a:lvl9pPr marL="3657600" algn="l" defTabSz="457200" rtl="0" eaLnBrk="1" latinLnBrk="0" hangingPunct="1">
      <a:defRPr sz="2400"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A7CF"/>
    <a:srgbClr val="001934"/>
    <a:srgbClr val="47B5FF"/>
    <a:srgbClr val="5995C7"/>
    <a:srgbClr val="CC99FF"/>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63" autoAdjust="0"/>
  </p:normalViewPr>
  <p:slideViewPr>
    <p:cSldViewPr>
      <p:cViewPr>
        <p:scale>
          <a:sx n="150" d="100"/>
          <a:sy n="150" d="100"/>
        </p:scale>
        <p:origin x="-1408" y="-15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36004" cy="36004"/>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2DAD563-9BCB-8949-85A1-692409C24C76}" type="datetimeFigureOut">
              <a:rPr lang="en-US"/>
              <a:pPr>
                <a:defRPr/>
              </a:pPr>
              <a:t>10/30/13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59B23A6-FFC7-E349-B024-3B6DC5801532}" type="slidenum">
              <a:rPr lang="en-US"/>
              <a:pPr>
                <a:defRPr/>
              </a:pPr>
              <a:t>‹#›</a:t>
            </a:fld>
            <a:endParaRPr lang="en-US" dirty="0"/>
          </a:p>
        </p:txBody>
      </p:sp>
    </p:spTree>
    <p:extLst>
      <p:ext uri="{BB962C8B-B14F-4D97-AF65-F5344CB8AC3E}">
        <p14:creationId xmlns:p14="http://schemas.microsoft.com/office/powerpoint/2010/main" val="37886838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4100A1FB-EB29-7848-96E7-3EF0EFBFDCE5}" type="datetimeFigureOut">
              <a:rPr lang="en-US"/>
              <a:pPr>
                <a:defRPr/>
              </a:pPr>
              <a:t>10/30/13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B5979A09-F6C3-F94D-BB92-EAB5F8092EA5}" type="slidenum">
              <a:rPr lang="en-US"/>
              <a:pPr>
                <a:defRPr/>
              </a:pPr>
              <a:t>‹#›</a:t>
            </a:fld>
            <a:endParaRPr lang="en-US" dirty="0"/>
          </a:p>
        </p:txBody>
      </p:sp>
    </p:spTree>
    <p:extLst>
      <p:ext uri="{BB962C8B-B14F-4D97-AF65-F5344CB8AC3E}">
        <p14:creationId xmlns:p14="http://schemas.microsoft.com/office/powerpoint/2010/main" val="378879672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defRPr>
            </a:lvl1pPr>
            <a:lvl2pPr marL="727645" indent="-279864" defTabSz="914221">
              <a:defRPr sz="1200">
                <a:solidFill>
                  <a:schemeClr val="tx1"/>
                </a:solidFill>
                <a:latin typeface="Arial" charset="0"/>
                <a:ea typeface="ＭＳ Ｐゴシック" charset="0"/>
              </a:defRPr>
            </a:lvl2pPr>
            <a:lvl3pPr marL="1119454" indent="-223891" defTabSz="914221">
              <a:defRPr sz="1200">
                <a:solidFill>
                  <a:schemeClr val="tx1"/>
                </a:solidFill>
                <a:latin typeface="Arial" charset="0"/>
                <a:ea typeface="ＭＳ Ｐゴシック" charset="0"/>
              </a:defRPr>
            </a:lvl3pPr>
            <a:lvl4pPr marL="1567236" indent="-223891" defTabSz="914221">
              <a:defRPr sz="1200">
                <a:solidFill>
                  <a:schemeClr val="tx1"/>
                </a:solidFill>
                <a:latin typeface="Arial" charset="0"/>
                <a:ea typeface="ＭＳ Ｐゴシック" charset="0"/>
              </a:defRPr>
            </a:lvl4pPr>
            <a:lvl5pPr marL="2015018" indent="-223891" defTabSz="914221">
              <a:defRPr sz="1200">
                <a:solidFill>
                  <a:schemeClr val="tx1"/>
                </a:solidFill>
                <a:latin typeface="Arial" charset="0"/>
                <a:ea typeface="ＭＳ Ｐゴシック" charset="0"/>
              </a:defRPr>
            </a:lvl5pPr>
            <a:lvl6pPr marL="2462799" indent="-223891" defTabSz="914221" eaLnBrk="0" fontAlgn="base" hangingPunct="0">
              <a:spcBef>
                <a:spcPct val="30000"/>
              </a:spcBef>
              <a:spcAft>
                <a:spcPct val="0"/>
              </a:spcAft>
              <a:defRPr sz="1200">
                <a:solidFill>
                  <a:schemeClr val="tx1"/>
                </a:solidFill>
                <a:latin typeface="Arial" charset="0"/>
                <a:ea typeface="ＭＳ Ｐゴシック" charset="0"/>
              </a:defRPr>
            </a:lvl6pPr>
            <a:lvl7pPr marL="2910581" indent="-223891" defTabSz="914221" eaLnBrk="0" fontAlgn="base" hangingPunct="0">
              <a:spcBef>
                <a:spcPct val="30000"/>
              </a:spcBef>
              <a:spcAft>
                <a:spcPct val="0"/>
              </a:spcAft>
              <a:defRPr sz="1200">
                <a:solidFill>
                  <a:schemeClr val="tx1"/>
                </a:solidFill>
                <a:latin typeface="Arial" charset="0"/>
                <a:ea typeface="ＭＳ Ｐゴシック" charset="0"/>
              </a:defRPr>
            </a:lvl7pPr>
            <a:lvl8pPr marL="3358363" indent="-223891" defTabSz="914221" eaLnBrk="0" fontAlgn="base" hangingPunct="0">
              <a:spcBef>
                <a:spcPct val="30000"/>
              </a:spcBef>
              <a:spcAft>
                <a:spcPct val="0"/>
              </a:spcAft>
              <a:defRPr sz="1200">
                <a:solidFill>
                  <a:schemeClr val="tx1"/>
                </a:solidFill>
                <a:latin typeface="Arial" charset="0"/>
                <a:ea typeface="ＭＳ Ｐゴシック" charset="0"/>
              </a:defRPr>
            </a:lvl8pPr>
            <a:lvl9pPr marL="3806144" indent="-223891" defTabSz="914221"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E3E6D883-374A-5D4C-A354-95239D975375}" type="slidenum">
              <a:rPr lang="en-US" smtClean="0"/>
              <a:pPr>
                <a:defRPr/>
              </a:pPr>
              <a:t>2</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endParaRPr lang="en-US" dirty="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4C5BF3E4-4D2C-1345-A6C7-64C8CB69A002}" type="slidenum">
              <a:rPr lang="en-US" smtClean="0"/>
              <a:pPr>
                <a:defRPr/>
              </a:pPr>
              <a:t>13</a:t>
            </a:fld>
            <a:endParaRPr lang="en-US" dirty="0"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Photo of scoops of ice cream</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F2E67C1A-44EA-CB4E-85E8-CFE5922E9029}" type="slidenum">
              <a:rPr lang="en-US" smtClean="0"/>
              <a:pPr>
                <a:defRPr/>
              </a:pPr>
              <a:t>14</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Picture of a piece of paper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9A97312C-215E-204F-AA66-B2507A94CF08}" type="slidenum">
              <a:rPr lang="en-US" smtClean="0"/>
              <a:pPr>
                <a:defRPr/>
              </a:pPr>
              <a:t>15</a:t>
            </a:fld>
            <a:endParaRPr lang="en-US" dirty="0"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70FB2EBF-CF1A-D74C-85EF-CCF57649A16B}" type="slidenum">
              <a:rPr lang="en-US" smtClean="0"/>
              <a:pPr>
                <a:defRPr/>
              </a:pPr>
              <a:t>16</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Graphic of 3 state DD Act programs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FCC24CE9-993C-074A-83CE-617B2F10B5F7}" type="slidenum">
              <a:rPr lang="en-US" smtClean="0"/>
              <a:pPr>
                <a:defRPr/>
              </a:pPr>
              <a:t>18</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FC0C7738-CE3C-454B-B07D-58D585B4D82F}" type="slidenum">
              <a:rPr lang="en-US" smtClean="0"/>
              <a:pPr>
                <a:defRPr/>
              </a:pPr>
              <a:t>19</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Graphic of mountain climbers helping each other</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481CB9E0-C16E-EA48-8425-67D3B88D0243}" type="slidenum">
              <a:rPr lang="en-US" smtClean="0"/>
              <a:pPr>
                <a:defRPr/>
              </a:pPr>
              <a:t>20</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smtClean="0"/>
              <a:t>Graphic of two people ready to provide advice </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B7192CDD-4B4A-6B47-9D38-1C11EDFA986C}" type="slidenum">
              <a:rPr lang="en-US" smtClean="0"/>
              <a:pPr>
                <a:defRPr/>
              </a:pPr>
              <a:t>21</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21284DFB-8190-C94B-834B-118ECA2F48E2}" type="slidenum">
              <a:rPr lang="en-US" smtClean="0"/>
              <a:pPr>
                <a:defRPr/>
              </a:pPr>
              <a:t>22</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B14DD1E4-A218-2F4A-B1F2-C898CCE771AF}" type="slidenum">
              <a:rPr lang="en-US" smtClean="0"/>
              <a:pPr>
                <a:defRPr/>
              </a:pPr>
              <a:t>23</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Graphic of people at a meeting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68E924B3-6C3A-064D-A04D-5CD9954D5740}" type="slidenum">
              <a:rPr lang="en-US" smtClean="0"/>
              <a:pPr>
                <a:defRPr/>
              </a:pPr>
              <a:t>3</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spcBef>
                <a:spcPct val="50000"/>
              </a:spcBef>
              <a:defRPr/>
            </a:pPr>
            <a:r>
              <a:rPr lang="en-US" dirty="0"/>
              <a:t>Flow chart of DD Act programs (UCEDD, P&amp;A, DDC, PNS)</a:t>
            </a:r>
          </a:p>
          <a:p>
            <a:pPr eaLnBrk="1" hangingPunct="1">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2F1A6DF4-4C1F-9A47-8B47-321BC2D30E02}" type="slidenum">
              <a:rPr lang="en-US" smtClean="0"/>
              <a:pPr>
                <a:defRPr/>
              </a:pPr>
              <a:t>24</a:t>
            </a:fld>
            <a:endParaRPr lang="en-US" dirty="0" smtClean="0"/>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Graphic of a bridge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defRPr>
            </a:lvl1pPr>
            <a:lvl2pPr marL="727645" indent="-279864" defTabSz="914221">
              <a:defRPr sz="1200">
                <a:solidFill>
                  <a:schemeClr val="tx1"/>
                </a:solidFill>
                <a:latin typeface="Arial" charset="0"/>
                <a:ea typeface="ＭＳ Ｐゴシック" charset="0"/>
              </a:defRPr>
            </a:lvl2pPr>
            <a:lvl3pPr marL="1119454" indent="-223891" defTabSz="914221">
              <a:defRPr sz="1200">
                <a:solidFill>
                  <a:schemeClr val="tx1"/>
                </a:solidFill>
                <a:latin typeface="Arial" charset="0"/>
                <a:ea typeface="ＭＳ Ｐゴシック" charset="0"/>
              </a:defRPr>
            </a:lvl3pPr>
            <a:lvl4pPr marL="1567236" indent="-223891" defTabSz="914221">
              <a:defRPr sz="1200">
                <a:solidFill>
                  <a:schemeClr val="tx1"/>
                </a:solidFill>
                <a:latin typeface="Arial" charset="0"/>
                <a:ea typeface="ＭＳ Ｐゴシック" charset="0"/>
              </a:defRPr>
            </a:lvl4pPr>
            <a:lvl5pPr marL="2015018" indent="-223891" defTabSz="914221">
              <a:defRPr sz="1200">
                <a:solidFill>
                  <a:schemeClr val="tx1"/>
                </a:solidFill>
                <a:latin typeface="Arial" charset="0"/>
                <a:ea typeface="ＭＳ Ｐゴシック" charset="0"/>
              </a:defRPr>
            </a:lvl5pPr>
            <a:lvl6pPr marL="2462799" indent="-223891" defTabSz="914221" eaLnBrk="0" fontAlgn="base" hangingPunct="0">
              <a:spcBef>
                <a:spcPct val="30000"/>
              </a:spcBef>
              <a:spcAft>
                <a:spcPct val="0"/>
              </a:spcAft>
              <a:defRPr sz="1200">
                <a:solidFill>
                  <a:schemeClr val="tx1"/>
                </a:solidFill>
                <a:latin typeface="Arial" charset="0"/>
                <a:ea typeface="ＭＳ Ｐゴシック" charset="0"/>
              </a:defRPr>
            </a:lvl6pPr>
            <a:lvl7pPr marL="2910581" indent="-223891" defTabSz="914221" eaLnBrk="0" fontAlgn="base" hangingPunct="0">
              <a:spcBef>
                <a:spcPct val="30000"/>
              </a:spcBef>
              <a:spcAft>
                <a:spcPct val="0"/>
              </a:spcAft>
              <a:defRPr sz="1200">
                <a:solidFill>
                  <a:schemeClr val="tx1"/>
                </a:solidFill>
                <a:latin typeface="Arial" charset="0"/>
                <a:ea typeface="ＭＳ Ｐゴシック" charset="0"/>
              </a:defRPr>
            </a:lvl7pPr>
            <a:lvl8pPr marL="3358363" indent="-223891" defTabSz="914221" eaLnBrk="0" fontAlgn="base" hangingPunct="0">
              <a:spcBef>
                <a:spcPct val="30000"/>
              </a:spcBef>
              <a:spcAft>
                <a:spcPct val="0"/>
              </a:spcAft>
              <a:defRPr sz="1200">
                <a:solidFill>
                  <a:schemeClr val="tx1"/>
                </a:solidFill>
                <a:latin typeface="Arial" charset="0"/>
                <a:ea typeface="ＭＳ Ｐゴシック" charset="0"/>
              </a:defRPr>
            </a:lvl8pPr>
            <a:lvl9pPr marL="3806144" indent="-223891" defTabSz="914221"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D3D580AF-3B54-5B48-968D-8ADBD053408F}" type="slidenum">
              <a:rPr lang="en-US" smtClean="0"/>
              <a:pPr>
                <a:defRPr/>
              </a:pPr>
              <a:t>4</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cs typeface="+mn-cs"/>
              </a:rPr>
              <a:t>Picture of Health and Human Services Building in Washington DC.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375ADF39-AC69-FD4B-8189-F4CF1493FC12}" type="slidenum">
              <a:rPr lang="en-US" smtClean="0"/>
              <a:pPr>
                <a:defRPr/>
              </a:pPr>
              <a:t>5</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194" y="4342854"/>
            <a:ext cx="5029613" cy="4115268"/>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385A720C-F8F8-0D41-BD0A-637C59C03BBB}" type="slidenum">
              <a:rPr lang="en-US" smtClean="0"/>
              <a:pPr>
                <a:defRPr/>
              </a:pPr>
              <a:t>8</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defRPr>
            </a:lvl1pPr>
            <a:lvl2pPr marL="727645" indent="-279864" defTabSz="914221">
              <a:defRPr sz="1200">
                <a:solidFill>
                  <a:schemeClr val="tx1"/>
                </a:solidFill>
                <a:latin typeface="Arial" charset="0"/>
                <a:ea typeface="ＭＳ Ｐゴシック" charset="0"/>
              </a:defRPr>
            </a:lvl2pPr>
            <a:lvl3pPr marL="1119454" indent="-223891" defTabSz="914221">
              <a:defRPr sz="1200">
                <a:solidFill>
                  <a:schemeClr val="tx1"/>
                </a:solidFill>
                <a:latin typeface="Arial" charset="0"/>
                <a:ea typeface="ＭＳ Ｐゴシック" charset="0"/>
              </a:defRPr>
            </a:lvl3pPr>
            <a:lvl4pPr marL="1567236" indent="-223891" defTabSz="914221">
              <a:defRPr sz="1200">
                <a:solidFill>
                  <a:schemeClr val="tx1"/>
                </a:solidFill>
                <a:latin typeface="Arial" charset="0"/>
                <a:ea typeface="ＭＳ Ｐゴシック" charset="0"/>
              </a:defRPr>
            </a:lvl4pPr>
            <a:lvl5pPr marL="2015018" indent="-223891" defTabSz="914221">
              <a:defRPr sz="1200">
                <a:solidFill>
                  <a:schemeClr val="tx1"/>
                </a:solidFill>
                <a:latin typeface="Arial" charset="0"/>
                <a:ea typeface="ＭＳ Ｐゴシック" charset="0"/>
              </a:defRPr>
            </a:lvl5pPr>
            <a:lvl6pPr marL="2462799" indent="-223891" defTabSz="914221" eaLnBrk="0" fontAlgn="base" hangingPunct="0">
              <a:spcBef>
                <a:spcPct val="30000"/>
              </a:spcBef>
              <a:spcAft>
                <a:spcPct val="0"/>
              </a:spcAft>
              <a:defRPr sz="1200">
                <a:solidFill>
                  <a:schemeClr val="tx1"/>
                </a:solidFill>
                <a:latin typeface="Arial" charset="0"/>
                <a:ea typeface="ＭＳ Ｐゴシック" charset="0"/>
              </a:defRPr>
            </a:lvl6pPr>
            <a:lvl7pPr marL="2910581" indent="-223891" defTabSz="914221" eaLnBrk="0" fontAlgn="base" hangingPunct="0">
              <a:spcBef>
                <a:spcPct val="30000"/>
              </a:spcBef>
              <a:spcAft>
                <a:spcPct val="0"/>
              </a:spcAft>
              <a:defRPr sz="1200">
                <a:solidFill>
                  <a:schemeClr val="tx1"/>
                </a:solidFill>
                <a:latin typeface="Arial" charset="0"/>
                <a:ea typeface="ＭＳ Ｐゴシック" charset="0"/>
              </a:defRPr>
            </a:lvl7pPr>
            <a:lvl8pPr marL="3358363" indent="-223891" defTabSz="914221" eaLnBrk="0" fontAlgn="base" hangingPunct="0">
              <a:spcBef>
                <a:spcPct val="30000"/>
              </a:spcBef>
              <a:spcAft>
                <a:spcPct val="0"/>
              </a:spcAft>
              <a:defRPr sz="1200">
                <a:solidFill>
                  <a:schemeClr val="tx1"/>
                </a:solidFill>
                <a:latin typeface="Arial" charset="0"/>
                <a:ea typeface="ＭＳ Ｐゴシック" charset="0"/>
              </a:defRPr>
            </a:lvl8pPr>
            <a:lvl9pPr marL="3806144" indent="-223891" defTabSz="914221" eaLnBrk="0" fontAlgn="base" hangingPunct="0">
              <a:spcBef>
                <a:spcPct val="30000"/>
              </a:spcBef>
              <a:spcAft>
                <a:spcPct val="0"/>
              </a:spcAft>
              <a:defRPr sz="1200">
                <a:solidFill>
                  <a:schemeClr val="tx1"/>
                </a:solidFill>
                <a:latin typeface="Arial" charset="0"/>
                <a:ea typeface="ＭＳ Ｐゴシック" charset="0"/>
              </a:defRPr>
            </a:lvl9pPr>
          </a:lstStyle>
          <a:p>
            <a:pPr>
              <a:defRPr/>
            </a:pPr>
            <a:fld id="{56511AEF-CD4B-0649-AE26-AFBA039BF14F}" type="slidenum">
              <a:rPr lang="en-US" smtClean="0"/>
              <a:pPr>
                <a:defRPr/>
              </a:pPr>
              <a:t>9</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a:lstStyle/>
          <a:p>
            <a:pPr eaLnBrk="1" hangingPunct="1">
              <a:defRPr/>
            </a:pPr>
            <a:endParaRPr lang="en-US" dirty="0">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3402D7B3-4353-5343-A52A-0077C08292DB}" type="slidenum">
              <a:rPr lang="en-US" smtClean="0"/>
              <a:pPr>
                <a:defRPr/>
              </a:pPr>
              <a:t>10</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Picture of a hand holding a magnifying glass</a:t>
            </a:r>
          </a:p>
          <a:p>
            <a:pPr eaLnBrk="1" hangingPunct="1">
              <a:defRPr/>
            </a:pP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2201945B-A21F-E642-9EF0-4019D98DDFB2}" type="slidenum">
              <a:rPr lang="en-US" smtClean="0"/>
              <a:pPr>
                <a:defRPr/>
              </a:pPr>
              <a:t>11</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Picture of a person standing at an easel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4221">
              <a:defRPr sz="1200">
                <a:solidFill>
                  <a:schemeClr val="tx1"/>
                </a:solidFill>
                <a:latin typeface="Arial" charset="0"/>
                <a:ea typeface="ＭＳ Ｐゴシック" charset="0"/>
                <a:cs typeface="Arial" charset="0"/>
              </a:defRPr>
            </a:lvl1pPr>
            <a:lvl2pPr marL="727645" indent="-279864" defTabSz="914221">
              <a:defRPr sz="1200">
                <a:solidFill>
                  <a:schemeClr val="tx1"/>
                </a:solidFill>
                <a:latin typeface="Arial" charset="0"/>
                <a:ea typeface="Arial" charset="0"/>
                <a:cs typeface="Arial" charset="0"/>
              </a:defRPr>
            </a:lvl2pPr>
            <a:lvl3pPr marL="1119454" indent="-223891" defTabSz="914221">
              <a:defRPr sz="1200">
                <a:solidFill>
                  <a:schemeClr val="tx1"/>
                </a:solidFill>
                <a:latin typeface="Arial" charset="0"/>
                <a:ea typeface="Arial" charset="0"/>
                <a:cs typeface="Arial" charset="0"/>
              </a:defRPr>
            </a:lvl3pPr>
            <a:lvl4pPr marL="1567236" indent="-223891" defTabSz="914221">
              <a:defRPr sz="1200">
                <a:solidFill>
                  <a:schemeClr val="tx1"/>
                </a:solidFill>
                <a:latin typeface="Arial" charset="0"/>
                <a:ea typeface="Arial" charset="0"/>
                <a:cs typeface="Arial" charset="0"/>
              </a:defRPr>
            </a:lvl4pPr>
            <a:lvl5pPr marL="2015018" indent="-223891" defTabSz="914221">
              <a:defRPr sz="1200">
                <a:solidFill>
                  <a:schemeClr val="tx1"/>
                </a:solidFill>
                <a:latin typeface="Arial" charset="0"/>
                <a:ea typeface="Arial" charset="0"/>
                <a:cs typeface="Arial" charset="0"/>
              </a:defRPr>
            </a:lvl5pPr>
            <a:lvl6pPr marL="2462799" indent="-223891" defTabSz="914221" eaLnBrk="0" fontAlgn="base" hangingPunct="0">
              <a:spcBef>
                <a:spcPct val="30000"/>
              </a:spcBef>
              <a:spcAft>
                <a:spcPct val="0"/>
              </a:spcAft>
              <a:defRPr sz="1200">
                <a:solidFill>
                  <a:schemeClr val="tx1"/>
                </a:solidFill>
                <a:latin typeface="Arial" charset="0"/>
                <a:ea typeface="Arial" charset="0"/>
                <a:cs typeface="Arial" charset="0"/>
              </a:defRPr>
            </a:lvl6pPr>
            <a:lvl7pPr marL="2910581" indent="-223891" defTabSz="914221" eaLnBrk="0" fontAlgn="base" hangingPunct="0">
              <a:spcBef>
                <a:spcPct val="30000"/>
              </a:spcBef>
              <a:spcAft>
                <a:spcPct val="0"/>
              </a:spcAft>
              <a:defRPr sz="1200">
                <a:solidFill>
                  <a:schemeClr val="tx1"/>
                </a:solidFill>
                <a:latin typeface="Arial" charset="0"/>
                <a:ea typeface="Arial" charset="0"/>
                <a:cs typeface="Arial" charset="0"/>
              </a:defRPr>
            </a:lvl7pPr>
            <a:lvl8pPr marL="3358363" indent="-223891" defTabSz="914221" eaLnBrk="0" fontAlgn="base" hangingPunct="0">
              <a:spcBef>
                <a:spcPct val="30000"/>
              </a:spcBef>
              <a:spcAft>
                <a:spcPct val="0"/>
              </a:spcAft>
              <a:defRPr sz="1200">
                <a:solidFill>
                  <a:schemeClr val="tx1"/>
                </a:solidFill>
                <a:latin typeface="Arial" charset="0"/>
                <a:ea typeface="Arial" charset="0"/>
                <a:cs typeface="Arial" charset="0"/>
              </a:defRPr>
            </a:lvl8pPr>
            <a:lvl9pPr marL="3806144" indent="-223891" defTabSz="914221" eaLnBrk="0" fontAlgn="base" hangingPunct="0">
              <a:spcBef>
                <a:spcPct val="30000"/>
              </a:spcBef>
              <a:spcAft>
                <a:spcPct val="0"/>
              </a:spcAft>
              <a:defRPr sz="1200">
                <a:solidFill>
                  <a:schemeClr val="tx1"/>
                </a:solidFill>
                <a:latin typeface="Arial" charset="0"/>
                <a:ea typeface="Arial" charset="0"/>
                <a:cs typeface="Arial" charset="0"/>
              </a:defRPr>
            </a:lvl9pPr>
          </a:lstStyle>
          <a:p>
            <a:pPr>
              <a:defRPr/>
            </a:pPr>
            <a:fld id="{33D89251-D0EA-7741-8F0B-F3A4B01FD1AE}" type="slidenum">
              <a:rPr lang="en-US" smtClean="0"/>
              <a:pPr>
                <a:defRPr/>
              </a:pPr>
              <a:t>12</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dirty="0"/>
              <a:t>Photo of a building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330532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088739"/>
            <a:ext cx="5486400" cy="363883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3861192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30725"/>
          </a:xfrm>
        </p:spPr>
        <p:txBody>
          <a:bodyPr/>
          <a:lstStyle/>
          <a:p>
            <a:pPr lvl="0"/>
            <a:endParaRPr lang="en-US" noProof="0" dirty="0" smtClean="0"/>
          </a:p>
        </p:txBody>
      </p:sp>
      <p:sp>
        <p:nvSpPr>
          <p:cNvPr id="4"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dirty="0"/>
          </a:p>
        </p:txBody>
      </p:sp>
      <p:sp>
        <p:nvSpPr>
          <p:cNvPr id="6"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F4679715-0DFD-2640-99C4-B61BEB48ADE7}" type="slidenum">
              <a:rPr lang="en-US"/>
              <a:pPr>
                <a:defRPr/>
              </a:pPr>
              <a:t>‹#›</a:t>
            </a:fld>
            <a:endParaRPr lang="en-US" dirty="0"/>
          </a:p>
        </p:txBody>
      </p:sp>
    </p:spTree>
    <p:extLst>
      <p:ext uri="{BB962C8B-B14F-4D97-AF65-F5344CB8AC3E}">
        <p14:creationId xmlns:p14="http://schemas.microsoft.com/office/powerpoint/2010/main" val="3172094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3638"/>
            <a:ext cx="2133600" cy="457200"/>
          </a:xfrm>
          <a:prstGeom prst="rect">
            <a:avLst/>
          </a:prstGeom>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dirty="0"/>
              <a:t>DRAFT</a:t>
            </a:r>
          </a:p>
        </p:txBody>
      </p:sp>
      <p:sp>
        <p:nvSpPr>
          <p:cNvPr id="4" name="Rectangle 6"/>
          <p:cNvSpPr>
            <a:spLocks noGrp="1" noChangeArrowheads="1"/>
          </p:cNvSpPr>
          <p:nvPr>
            <p:ph type="sldNum" sz="quarter" idx="12"/>
          </p:nvPr>
        </p:nvSpPr>
        <p:spPr>
          <a:xfrm>
            <a:off x="6553200" y="6243638"/>
            <a:ext cx="2133600" cy="457200"/>
          </a:xfrm>
          <a:prstGeom prst="rect">
            <a:avLst/>
          </a:prstGeom>
          <a:ln/>
        </p:spPr>
        <p:txBody>
          <a:bodyPr/>
          <a:lstStyle>
            <a:lvl1pPr>
              <a:defRPr/>
            </a:lvl1pPr>
          </a:lstStyle>
          <a:p>
            <a:pPr>
              <a:defRPr/>
            </a:pPr>
            <a:fld id="{C3D31853-9A9D-D34F-906A-9A2D99E7A709}" type="slidenum">
              <a:rPr lang="en-US"/>
              <a:pPr>
                <a:defRPr/>
              </a:pPr>
              <a:t>‹#›</a:t>
            </a:fld>
            <a:endParaRPr lang="en-US" dirty="0"/>
          </a:p>
        </p:txBody>
      </p:sp>
    </p:spTree>
    <p:extLst>
      <p:ext uri="{BB962C8B-B14F-4D97-AF65-F5344CB8AC3E}">
        <p14:creationId xmlns:p14="http://schemas.microsoft.com/office/powerpoint/2010/main" val="4095698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393783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No Logo Layout">
    <p:spTree>
      <p:nvGrpSpPr>
        <p:cNvPr id="1" name=""/>
        <p:cNvGrpSpPr/>
        <p:nvPr/>
      </p:nvGrpSpPr>
      <p:grpSpPr>
        <a:xfrm>
          <a:off x="0" y="0"/>
          <a:ext cx="0" cy="0"/>
          <a:chOff x="0" y="0"/>
          <a:chExt cx="0" cy="0"/>
        </a:xfrm>
      </p:grpSpPr>
      <p:sp>
        <p:nvSpPr>
          <p:cNvPr id="2" name="Title 1"/>
          <p:cNvSpPr>
            <a:spLocks noGrp="1"/>
          </p:cNvSpPr>
          <p:nvPr>
            <p:ph type="title"/>
          </p:nvPr>
        </p:nvSpPr>
        <p:spPr>
          <a:xfrm>
            <a:off x="431800" y="332656"/>
            <a:ext cx="8243888" cy="488950"/>
          </a:xfrm>
        </p:spPr>
        <p:txBody>
          <a:bodyPr/>
          <a:lstStyle/>
          <a:p>
            <a:r>
              <a:rPr lang="en-US" smtClean="0"/>
              <a:t>Click to edit Master title style</a:t>
            </a:r>
            <a:endParaRPr lang="en-US" dirty="0"/>
          </a:p>
        </p:txBody>
      </p:sp>
      <p:sp>
        <p:nvSpPr>
          <p:cNvPr id="6" name="Content Placeholder 5"/>
          <p:cNvSpPr>
            <a:spLocks noGrp="1"/>
          </p:cNvSpPr>
          <p:nvPr>
            <p:ph sz="quarter" idx="13"/>
          </p:nvPr>
        </p:nvSpPr>
        <p:spPr>
          <a:xfrm>
            <a:off x="539552" y="1124744"/>
            <a:ext cx="8135938" cy="514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2"/>
          <p:cNvSpPr>
            <a:spLocks noGrp="1"/>
          </p:cNvSpPr>
          <p:nvPr>
            <p:ph type="ftr" sz="quarter" idx="14"/>
          </p:nvPr>
        </p:nvSpPr>
        <p:spPr/>
        <p:txBody>
          <a:bodyPr/>
          <a:lstStyle>
            <a:lvl1pPr>
              <a:defRPr smtClean="0"/>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969009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3504387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9592" y="980728"/>
            <a:ext cx="7754053" cy="49006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149939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 colum Layout">
    <p:spTree>
      <p:nvGrpSpPr>
        <p:cNvPr id="1" name=""/>
        <p:cNvGrpSpPr/>
        <p:nvPr/>
      </p:nvGrpSpPr>
      <p:grpSpPr>
        <a:xfrm>
          <a:off x="0" y="0"/>
          <a:ext cx="0" cy="0"/>
          <a:chOff x="0" y="0"/>
          <a:chExt cx="0" cy="0"/>
        </a:xfrm>
      </p:grpSpPr>
      <p:sp>
        <p:nvSpPr>
          <p:cNvPr id="2" name="Title 1"/>
          <p:cNvSpPr>
            <a:spLocks noGrp="1"/>
          </p:cNvSpPr>
          <p:nvPr>
            <p:ph type="title"/>
          </p:nvPr>
        </p:nvSpPr>
        <p:spPr>
          <a:xfrm>
            <a:off x="431540" y="476672"/>
            <a:ext cx="8243888" cy="488950"/>
          </a:xfrm>
        </p:spPr>
        <p:txBody>
          <a:bodyPr/>
          <a:lstStyle/>
          <a:p>
            <a:r>
              <a:rPr lang="en-US" smtClean="0"/>
              <a:t>Click to edit Master title style</a:t>
            </a:r>
            <a:endParaRPr lang="en-US"/>
          </a:p>
        </p:txBody>
      </p:sp>
      <p:sp>
        <p:nvSpPr>
          <p:cNvPr id="11" name="Content Placeholder 10"/>
          <p:cNvSpPr>
            <a:spLocks noGrp="1"/>
          </p:cNvSpPr>
          <p:nvPr>
            <p:ph sz="quarter" idx="13"/>
          </p:nvPr>
        </p:nvSpPr>
        <p:spPr>
          <a:xfrm>
            <a:off x="467544" y="1268760"/>
            <a:ext cx="3996444" cy="50045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0"/>
          <p:cNvSpPr>
            <a:spLocks noGrp="1"/>
          </p:cNvSpPr>
          <p:nvPr>
            <p:ph sz="quarter" idx="14"/>
          </p:nvPr>
        </p:nvSpPr>
        <p:spPr>
          <a:xfrm>
            <a:off x="4752020" y="1304764"/>
            <a:ext cx="3996444" cy="49685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2"/>
          <p:cNvSpPr>
            <a:spLocks noGrp="1"/>
          </p:cNvSpPr>
          <p:nvPr>
            <p:ph type="ftr" sz="quarter" idx="15"/>
          </p:nvPr>
        </p:nvSpPr>
        <p:spPr/>
        <p:txBody>
          <a:bodyPr/>
          <a:lstStyle>
            <a:lvl1pPr>
              <a:defRPr smtClean="0"/>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2107701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3711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20888"/>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3711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99692"/>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27730880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31540" y="1772816"/>
            <a:ext cx="8243888" cy="1893106"/>
          </a:xfrm>
        </p:spPr>
        <p:txBody>
          <a:bodyPr/>
          <a:lstStyle/>
          <a:p>
            <a:r>
              <a:rPr lang="en-US" smtClean="0"/>
              <a:t>Click to edit Master title style</a:t>
            </a:r>
            <a:endParaRPr lang="en-US" dirty="0"/>
          </a:p>
        </p:txBody>
      </p:sp>
      <p:sp>
        <p:nvSpPr>
          <p:cNvPr id="3"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Tree>
    <p:extLst>
      <p:ext uri="{BB962C8B-B14F-4D97-AF65-F5344CB8AC3E}">
        <p14:creationId xmlns:p14="http://schemas.microsoft.com/office/powerpoint/2010/main" val="1223924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3008313" cy="54006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1196752"/>
            <a:ext cx="5111750" cy="492941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r>
              <a:rPr lang="en-US" dirty="0"/>
              <a:t>University of Maine Center for Community Inclusion and Disability Studies</a:t>
            </a:r>
          </a:p>
        </p:txBody>
      </p:sp>
      <p:sp>
        <p:nvSpPr>
          <p:cNvPr id="7" name="Picture Placeholder 6"/>
          <p:cNvSpPr>
            <a:spLocks noGrp="1"/>
          </p:cNvSpPr>
          <p:nvPr>
            <p:ph type="pic" sz="quarter" idx="11" hasCustomPrompt="1"/>
          </p:nvPr>
        </p:nvSpPr>
        <p:spPr>
          <a:xfrm>
            <a:off x="468313" y="1808163"/>
            <a:ext cx="3024187" cy="4284662"/>
          </a:xfrm>
        </p:spPr>
        <p:txBody>
          <a:bodyPr/>
          <a:lstStyle/>
          <a:p>
            <a:r>
              <a:rPr lang="en-US" dirty="0" smtClean="0"/>
              <a:t>Drag picture to placeholder or click on icon to add </a:t>
            </a:r>
            <a:endParaRPr lang="en-US" dirty="0"/>
          </a:p>
        </p:txBody>
      </p:sp>
    </p:spTree>
    <p:extLst>
      <p:ext uri="{BB962C8B-B14F-4D97-AF65-F5344CB8AC3E}">
        <p14:creationId xmlns:p14="http://schemas.microsoft.com/office/powerpoint/2010/main" val="30520902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457200" y="1808163"/>
            <a:ext cx="8229600" cy="431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3"/>
          </p:nvPr>
        </p:nvSpPr>
        <p:spPr>
          <a:xfrm>
            <a:off x="2484438" y="6345238"/>
            <a:ext cx="4643437" cy="365125"/>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cs typeface="+mn-cs"/>
              </a:defRPr>
            </a:lvl1pPr>
          </a:lstStyle>
          <a:p>
            <a:pPr>
              <a:defRPr/>
            </a:pPr>
            <a:r>
              <a:rPr lang="en-US" dirty="0"/>
              <a:t>University of Maine Center for Community Inclusion and Disability Studies</a:t>
            </a:r>
          </a:p>
        </p:txBody>
      </p:sp>
      <p:sp>
        <p:nvSpPr>
          <p:cNvPr id="9" name="Rectangle 8"/>
          <p:cNvSpPr/>
          <p:nvPr/>
        </p:nvSpPr>
        <p:spPr>
          <a:xfrm>
            <a:off x="933450" y="368300"/>
            <a:ext cx="8020050" cy="576263"/>
          </a:xfrm>
          <a:prstGeom prst="rect">
            <a:avLst/>
          </a:prstGeom>
          <a:gradFill>
            <a:gsLst>
              <a:gs pos="0">
                <a:srgbClr val="66A7CF"/>
              </a:gs>
              <a:gs pos="99000">
                <a:schemeClr val="bg1"/>
              </a:gs>
              <a:gs pos="60000">
                <a:schemeClr val="bg1"/>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2600" dirty="0">
                <a:solidFill>
                  <a:srgbClr val="000000"/>
                </a:solidFill>
                <a:latin typeface="Arial"/>
                <a:cs typeface="Arial"/>
              </a:rPr>
              <a:t>Center for Community Inclusion &amp; Disability Studies</a:t>
            </a:r>
          </a:p>
        </p:txBody>
      </p:sp>
      <p:sp>
        <p:nvSpPr>
          <p:cNvPr id="10" name="Rectangle 9"/>
          <p:cNvSpPr/>
          <p:nvPr/>
        </p:nvSpPr>
        <p:spPr>
          <a:xfrm>
            <a:off x="935038" y="163513"/>
            <a:ext cx="7980362" cy="171450"/>
          </a:xfrm>
          <a:prstGeom prst="rect">
            <a:avLst/>
          </a:prstGeom>
          <a:gradFill>
            <a:gsLst>
              <a:gs pos="0">
                <a:srgbClr val="001934"/>
              </a:gs>
              <a:gs pos="99000">
                <a:schemeClr val="bg1"/>
              </a:gs>
              <a:gs pos="60000">
                <a:schemeClr val="bg1"/>
              </a:gs>
            </a:gsLst>
            <a:lin ang="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1030" name="Title Placeholder 1"/>
          <p:cNvSpPr>
            <a:spLocks noGrp="1"/>
          </p:cNvSpPr>
          <p:nvPr>
            <p:ph type="title"/>
          </p:nvPr>
        </p:nvSpPr>
        <p:spPr bwMode="auto">
          <a:xfrm>
            <a:off x="431800" y="1233488"/>
            <a:ext cx="8243888"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a:p>
        </p:txBody>
      </p:sp>
      <p:pic>
        <p:nvPicPr>
          <p:cNvPr id="1031" name="Picture 6" descr="MAINE_crest2C_MAC.eps"/>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142875" y="138113"/>
            <a:ext cx="828675"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67" r:id="rId1"/>
    <p:sldLayoutId id="2147483768" r:id="rId2"/>
    <p:sldLayoutId id="2147483778" r:id="rId3"/>
    <p:sldLayoutId id="2147483769" r:id="rId4"/>
    <p:sldLayoutId id="2147483770" r:id="rId5"/>
    <p:sldLayoutId id="2147483779" r:id="rId6"/>
    <p:sldLayoutId id="2147483771" r:id="rId7"/>
    <p:sldLayoutId id="2147483772" r:id="rId8"/>
    <p:sldLayoutId id="2147483774" r:id="rId9"/>
    <p:sldLayoutId id="2147483775" r:id="rId10"/>
    <p:sldLayoutId id="2147483780" r:id="rId11"/>
    <p:sldLayoutId id="2147483781" r:id="rId12"/>
  </p:sldLayoutIdLst>
  <p:hf sldNum="0" hdr="0" ftr="0" dt="0"/>
  <p:txStyles>
    <p:titleStyle>
      <a:lvl1pPr algn="ctr" rtl="0" eaLnBrk="1" fontAlgn="base" hangingPunct="1">
        <a:spcBef>
          <a:spcPct val="0"/>
        </a:spcBef>
        <a:spcAft>
          <a:spcPct val="0"/>
        </a:spcAft>
        <a:defRPr sz="3600" kern="1200">
          <a:solidFill>
            <a:schemeClr val="tx1"/>
          </a:solidFill>
          <a:latin typeface="Arial"/>
          <a:ea typeface="ＭＳ Ｐゴシック" charset="0"/>
          <a:cs typeface="Arial"/>
        </a:defRPr>
      </a:lvl1pPr>
      <a:lvl2pPr algn="ctr" rtl="0" eaLnBrk="1" fontAlgn="base" hangingPunct="1">
        <a:spcBef>
          <a:spcPct val="0"/>
        </a:spcBef>
        <a:spcAft>
          <a:spcPct val="0"/>
        </a:spcAft>
        <a:defRPr sz="3600">
          <a:solidFill>
            <a:schemeClr val="tx1"/>
          </a:solidFill>
          <a:latin typeface="Arial" charset="0"/>
          <a:ea typeface="ＭＳ Ｐゴシック" charset="0"/>
        </a:defRPr>
      </a:lvl2pPr>
      <a:lvl3pPr algn="ctr" rtl="0" eaLnBrk="1" fontAlgn="base" hangingPunct="1">
        <a:spcBef>
          <a:spcPct val="0"/>
        </a:spcBef>
        <a:spcAft>
          <a:spcPct val="0"/>
        </a:spcAft>
        <a:defRPr sz="3600">
          <a:solidFill>
            <a:schemeClr val="tx1"/>
          </a:solidFill>
          <a:latin typeface="Arial" charset="0"/>
          <a:ea typeface="ＭＳ Ｐゴシック" charset="0"/>
        </a:defRPr>
      </a:lvl3pPr>
      <a:lvl4pPr algn="ctr" rtl="0" eaLnBrk="1" fontAlgn="base" hangingPunct="1">
        <a:spcBef>
          <a:spcPct val="0"/>
        </a:spcBef>
        <a:spcAft>
          <a:spcPct val="0"/>
        </a:spcAft>
        <a:defRPr sz="3600">
          <a:solidFill>
            <a:schemeClr val="tx1"/>
          </a:solidFill>
          <a:latin typeface="Arial" charset="0"/>
          <a:ea typeface="ＭＳ Ｐゴシック" charset="0"/>
        </a:defRPr>
      </a:lvl4pPr>
      <a:lvl5pPr algn="ctr" rtl="0" eaLnBrk="1" fontAlgn="base" hangingPunct="1">
        <a:spcBef>
          <a:spcPct val="0"/>
        </a:spcBef>
        <a:spcAft>
          <a:spcPct val="0"/>
        </a:spcAft>
        <a:defRPr sz="3600">
          <a:solidFill>
            <a:schemeClr val="tx1"/>
          </a:solidFill>
          <a:latin typeface="Arial" charset="0"/>
          <a:ea typeface="ＭＳ Ｐゴシック" charset="0"/>
        </a:defRPr>
      </a:lvl5pPr>
      <a:lvl6pPr marL="457200" algn="ctr" rtl="0" eaLnBrk="1" fontAlgn="base" hangingPunct="1">
        <a:spcBef>
          <a:spcPct val="0"/>
        </a:spcBef>
        <a:spcAft>
          <a:spcPct val="0"/>
        </a:spcAft>
        <a:defRPr sz="3600">
          <a:solidFill>
            <a:schemeClr val="tx1"/>
          </a:solidFill>
          <a:latin typeface="Frutiger LT Std 67 Bold Cn" charset="0"/>
          <a:ea typeface="ＭＳ Ｐゴシック" charset="0"/>
        </a:defRPr>
      </a:lvl6pPr>
      <a:lvl7pPr marL="914400" algn="ctr" rtl="0" eaLnBrk="1" fontAlgn="base" hangingPunct="1">
        <a:spcBef>
          <a:spcPct val="0"/>
        </a:spcBef>
        <a:spcAft>
          <a:spcPct val="0"/>
        </a:spcAft>
        <a:defRPr sz="3600">
          <a:solidFill>
            <a:schemeClr val="tx1"/>
          </a:solidFill>
          <a:latin typeface="Frutiger LT Std 67 Bold Cn" charset="0"/>
          <a:ea typeface="ＭＳ Ｐゴシック" charset="0"/>
        </a:defRPr>
      </a:lvl7pPr>
      <a:lvl8pPr marL="1371600" algn="ctr" rtl="0" eaLnBrk="1" fontAlgn="base" hangingPunct="1">
        <a:spcBef>
          <a:spcPct val="0"/>
        </a:spcBef>
        <a:spcAft>
          <a:spcPct val="0"/>
        </a:spcAft>
        <a:defRPr sz="3600">
          <a:solidFill>
            <a:schemeClr val="tx1"/>
          </a:solidFill>
          <a:latin typeface="Frutiger LT Std 67 Bold Cn" charset="0"/>
          <a:ea typeface="ＭＳ Ｐゴシック" charset="0"/>
        </a:defRPr>
      </a:lvl8pPr>
      <a:lvl9pPr marL="1828800" algn="ctr" rtl="0" eaLnBrk="1" fontAlgn="base" hangingPunct="1">
        <a:spcBef>
          <a:spcPct val="0"/>
        </a:spcBef>
        <a:spcAft>
          <a:spcPct val="0"/>
        </a:spcAft>
        <a:defRPr sz="3600">
          <a:solidFill>
            <a:schemeClr val="tx1"/>
          </a:solidFill>
          <a:latin typeface="Frutiger LT Std 67 Bold Cn" charset="0"/>
          <a:ea typeface="ＭＳ Ｐゴシック"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Arial"/>
          <a:ea typeface="ＭＳ Ｐゴシック" charset="0"/>
          <a:cs typeface="Arial"/>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Arial"/>
          <a:ea typeface="ＭＳ Ｐゴシック" charset="0"/>
          <a:cs typeface="Arial"/>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Arial"/>
          <a:ea typeface="ＭＳ Ｐゴシック" charset="0"/>
          <a:cs typeface="Arial"/>
        </a:defRPr>
      </a:lvl3pPr>
      <a:lvl4pPr marL="16002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ＭＳ Ｐゴシック" charset="0"/>
          <a:cs typeface="Arial" pitchFamily="34" charset="0"/>
        </a:defRPr>
      </a:lvl4pPr>
      <a:lvl5pPr marL="2057400" indent="-228600" algn="l" rtl="0" eaLnBrk="1" fontAlgn="base" hangingPunct="1">
        <a:spcBef>
          <a:spcPct val="20000"/>
        </a:spcBef>
        <a:spcAft>
          <a:spcPct val="0"/>
        </a:spcAft>
        <a:buFont typeface="Arial" charset="0"/>
        <a:buChar char="»"/>
        <a:defRPr kern="1200">
          <a:solidFill>
            <a:schemeClr val="tx1"/>
          </a:solidFill>
          <a:latin typeface="Arial" pitchFamily="34" charset="0"/>
          <a:ea typeface="Arial"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eg"/><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31540" y="2204864"/>
            <a:ext cx="8243888" cy="2412268"/>
          </a:xfrm>
        </p:spPr>
        <p:txBody>
          <a:bodyPr/>
          <a:lstStyle/>
          <a:p>
            <a:pPr>
              <a:lnSpc>
                <a:spcPct val="120000"/>
              </a:lnSpc>
              <a:spcBef>
                <a:spcPts val="2400"/>
              </a:spcBef>
              <a:spcAft>
                <a:spcPts val="1200"/>
              </a:spcAft>
            </a:pPr>
            <a:r>
              <a:rPr lang="en-US" dirty="0" smtClean="0"/>
              <a:t>Community Advisory Committee</a:t>
            </a:r>
            <a:br>
              <a:rPr lang="en-US" dirty="0" smtClean="0"/>
            </a:br>
            <a:r>
              <a:rPr lang="en-US" dirty="0" smtClean="0"/>
              <a:t>Brief </a:t>
            </a:r>
            <a:r>
              <a:rPr lang="en-US" dirty="0" smtClean="0"/>
              <a:t>Orientation</a:t>
            </a:r>
            <a:r>
              <a:rPr lang="en-US" sz="2000" dirty="0"/>
              <a:t/>
            </a:r>
            <a:br>
              <a:rPr lang="en-US" sz="2000" dirty="0"/>
            </a:br>
            <a:r>
              <a:rPr lang="en-US" sz="2000" dirty="0" smtClean="0"/>
              <a:t/>
            </a:r>
            <a:br>
              <a:rPr lang="en-US" sz="2000" dirty="0" smtClean="0"/>
            </a:br>
            <a:r>
              <a:rPr lang="en-US" sz="2000" dirty="0" smtClean="0"/>
              <a:t>October 31, 2013</a:t>
            </a:r>
            <a:endParaRPr lang="en-US" sz="2000" dirty="0"/>
          </a:p>
        </p:txBody>
      </p:sp>
    </p:spTree>
    <p:extLst>
      <p:ext uri="{BB962C8B-B14F-4D97-AF65-F5344CB8AC3E}">
        <p14:creationId xmlns:p14="http://schemas.microsoft.com/office/powerpoint/2010/main" val="2247526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pPr eaLnBrk="1" hangingPunct="1">
              <a:defRPr/>
            </a:pPr>
            <a:r>
              <a:rPr lang="en-US" sz="4000" b="1" dirty="0">
                <a:latin typeface="Garamond" charset="0"/>
                <a:cs typeface="+mj-cs"/>
              </a:rPr>
              <a:t>In </a:t>
            </a:r>
            <a:r>
              <a:rPr lang="en-US" sz="4000" b="1" dirty="0" smtClean="0">
                <a:latin typeface="Garamond" charset="0"/>
                <a:cs typeface="+mj-cs"/>
              </a:rPr>
              <a:t>General</a:t>
            </a:r>
            <a:r>
              <a:rPr lang="en-US" sz="4000" b="1" dirty="0">
                <a:latin typeface="Garamond" charset="0"/>
                <a:cs typeface="+mj-cs"/>
              </a:rPr>
              <a:t>, </a:t>
            </a:r>
            <a:r>
              <a:rPr lang="en-US" sz="4000" b="1" dirty="0" smtClean="0">
                <a:latin typeface="Garamond" charset="0"/>
                <a:cs typeface="+mj-cs"/>
              </a:rPr>
              <a:t>What </a:t>
            </a:r>
            <a:r>
              <a:rPr lang="en-US" sz="4000" b="1" dirty="0">
                <a:latin typeface="Garamond" charset="0"/>
                <a:cs typeface="+mj-cs"/>
              </a:rPr>
              <a:t>is a UCEDD?</a:t>
            </a:r>
          </a:p>
        </p:txBody>
      </p:sp>
      <p:sp>
        <p:nvSpPr>
          <p:cNvPr id="24580" name="Rectangle 3"/>
          <p:cNvSpPr>
            <a:spLocks noGrp="1" noChangeArrowheads="1"/>
          </p:cNvSpPr>
          <p:nvPr>
            <p:ph sz="quarter" idx="13"/>
          </p:nvPr>
        </p:nvSpPr>
        <p:spPr>
          <a:xfrm>
            <a:off x="431540" y="2204864"/>
            <a:ext cx="8532440" cy="3600400"/>
          </a:xfrm>
        </p:spPr>
        <p:txBody>
          <a:bodyPr/>
          <a:lstStyle/>
          <a:p>
            <a:pPr eaLnBrk="1" hangingPunct="1">
              <a:defRPr/>
            </a:pPr>
            <a:r>
              <a:rPr lang="en-US" dirty="0">
                <a:latin typeface="Arial" charset="0"/>
                <a:cs typeface="+mn-cs"/>
              </a:rPr>
              <a:t>Training </a:t>
            </a:r>
          </a:p>
          <a:p>
            <a:pPr eaLnBrk="1" hangingPunct="1">
              <a:defRPr/>
            </a:pPr>
            <a:r>
              <a:rPr lang="en-US" dirty="0">
                <a:latin typeface="Arial" charset="0"/>
                <a:cs typeface="+mn-cs"/>
              </a:rPr>
              <a:t>Service</a:t>
            </a:r>
          </a:p>
          <a:p>
            <a:pPr eaLnBrk="1" hangingPunct="1">
              <a:defRPr/>
            </a:pPr>
            <a:r>
              <a:rPr lang="en-US" dirty="0">
                <a:latin typeface="Arial" charset="0"/>
                <a:cs typeface="+mn-cs"/>
              </a:rPr>
              <a:t>Research</a:t>
            </a:r>
          </a:p>
          <a:p>
            <a:pPr eaLnBrk="1" hangingPunct="1">
              <a:defRPr/>
            </a:pPr>
            <a:r>
              <a:rPr lang="en-US" dirty="0">
                <a:latin typeface="Arial" charset="0"/>
                <a:cs typeface="+mn-cs"/>
              </a:rPr>
              <a:t>Information </a:t>
            </a:r>
            <a:r>
              <a:rPr lang="en-US" dirty="0" smtClean="0">
                <a:latin typeface="Arial" charset="0"/>
                <a:cs typeface="+mn-cs"/>
              </a:rPr>
              <a:t>Sharing</a:t>
            </a:r>
          </a:p>
          <a:p>
            <a:pPr eaLnBrk="1" hangingPunct="1">
              <a:defRPr/>
            </a:pPr>
            <a:endParaRPr lang="en-US" dirty="0">
              <a:latin typeface="Arial" charset="0"/>
              <a:cs typeface="+mn-cs"/>
            </a:endParaRPr>
          </a:p>
          <a:p>
            <a:pPr eaLnBrk="1" hangingPunct="1">
              <a:buFont typeface="Wingdings" charset="0"/>
              <a:buNone/>
              <a:defRPr/>
            </a:pPr>
            <a:r>
              <a:rPr lang="en-US" dirty="0">
                <a:latin typeface="Arial" charset="0"/>
                <a:cs typeface="+mn-cs"/>
              </a:rPr>
              <a:t>…all related to people with developmental disabilities</a:t>
            </a:r>
            <a:r>
              <a:rPr lang="en-US" dirty="0">
                <a:latin typeface="Garamond" charset="0"/>
                <a:cs typeface="+mn-cs"/>
              </a:rPr>
              <a:t>  </a:t>
            </a:r>
          </a:p>
        </p:txBody>
      </p:sp>
      <p:sp>
        <p:nvSpPr>
          <p:cNvPr id="24581" name="Text Box 5"/>
          <p:cNvSpPr txBox="1">
            <a:spLocks noChangeArrowheads="1"/>
          </p:cNvSpPr>
          <p:nvPr/>
        </p:nvSpPr>
        <p:spPr bwMode="auto">
          <a:xfrm>
            <a:off x="215516" y="1448780"/>
            <a:ext cx="8769660" cy="1246495"/>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algn="l">
              <a:defRPr/>
            </a:pPr>
            <a:r>
              <a:rPr lang="en-US" dirty="0" smtClean="0">
                <a:cs typeface="+mn-cs"/>
              </a:rPr>
              <a:t>UCEDDs are leaders in four core function areas…</a:t>
            </a:r>
          </a:p>
          <a:p>
            <a:pPr algn="l">
              <a:spcBef>
                <a:spcPct val="50000"/>
              </a:spcBef>
              <a:defRPr/>
            </a:pPr>
            <a:endParaRPr lang="en-US" dirty="0" smtClean="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3"/>
          <p:cNvSpPr>
            <a:spLocks noGrp="1" noChangeArrowheads="1"/>
          </p:cNvSpPr>
          <p:nvPr>
            <p:ph type="body" idx="1"/>
          </p:nvPr>
        </p:nvSpPr>
        <p:spPr>
          <a:xfrm>
            <a:off x="683568" y="1592796"/>
            <a:ext cx="8172908" cy="4378325"/>
          </a:xfrm>
        </p:spPr>
        <p:txBody>
          <a:bodyPr/>
          <a:lstStyle/>
          <a:p>
            <a:pPr marL="0" indent="0" eaLnBrk="1" hangingPunct="1">
              <a:buNone/>
              <a:defRPr/>
            </a:pPr>
            <a:r>
              <a:rPr lang="en-US" dirty="0">
                <a:latin typeface="Arial" charset="0"/>
                <a:cs typeface="+mn-cs"/>
              </a:rPr>
              <a:t>UCEDDs advise federal, state, and local policymakers on strategies to promote</a:t>
            </a:r>
            <a:r>
              <a:rPr lang="en-US" dirty="0" smtClean="0">
                <a:latin typeface="Arial" charset="0"/>
                <a:cs typeface="+mn-cs"/>
              </a:rPr>
              <a:t>:</a:t>
            </a:r>
          </a:p>
          <a:p>
            <a:pPr marL="0" indent="0" eaLnBrk="1" hangingPunct="1">
              <a:buNone/>
              <a:defRPr/>
            </a:pPr>
            <a:endParaRPr lang="en-US" dirty="0">
              <a:latin typeface="Arial" charset="0"/>
              <a:cs typeface="+mn-cs"/>
            </a:endParaRPr>
          </a:p>
          <a:p>
            <a:pPr lvl="1" eaLnBrk="1" hangingPunct="1">
              <a:defRPr/>
            </a:pPr>
            <a:r>
              <a:rPr lang="en-US" sz="2400" dirty="0">
                <a:latin typeface="Arial" charset="0"/>
              </a:rPr>
              <a:t>Self-determination</a:t>
            </a:r>
          </a:p>
          <a:p>
            <a:pPr lvl="1" eaLnBrk="1" hangingPunct="1">
              <a:defRPr/>
            </a:pPr>
            <a:r>
              <a:rPr lang="en-US" sz="2400" dirty="0">
                <a:latin typeface="Arial" charset="0"/>
              </a:rPr>
              <a:t>Independence</a:t>
            </a:r>
          </a:p>
          <a:p>
            <a:pPr lvl="1" eaLnBrk="1" hangingPunct="1">
              <a:defRPr/>
            </a:pPr>
            <a:r>
              <a:rPr lang="en-US" sz="2400" dirty="0">
                <a:latin typeface="Arial" charset="0"/>
              </a:rPr>
              <a:t>Productivity</a:t>
            </a:r>
          </a:p>
          <a:p>
            <a:pPr lvl="1" eaLnBrk="1" hangingPunct="1">
              <a:defRPr/>
            </a:pPr>
            <a:r>
              <a:rPr lang="en-US" sz="2400" dirty="0">
                <a:latin typeface="Arial" charset="0"/>
              </a:rPr>
              <a:t>Community integration </a:t>
            </a:r>
          </a:p>
          <a:p>
            <a:pPr lvl="1" eaLnBrk="1" hangingPunct="1">
              <a:buFont typeface="Wingdings" charset="0"/>
              <a:buNone/>
              <a:defRPr/>
            </a:pPr>
            <a:r>
              <a:rPr lang="en-US" sz="2800" dirty="0">
                <a:latin typeface="Arial" charset="0"/>
              </a:rPr>
              <a:t>of people with developmental </a:t>
            </a:r>
            <a:r>
              <a:rPr lang="en-US" sz="2800" dirty="0" smtClean="0">
                <a:latin typeface="Arial" charset="0"/>
              </a:rPr>
              <a:t>disabilities</a:t>
            </a:r>
            <a:endParaRPr lang="en-US" sz="2800"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a:xfrm>
            <a:off x="0" y="1556792"/>
            <a:ext cx="9144000" cy="488950"/>
          </a:xfrm>
        </p:spPr>
        <p:txBody>
          <a:bodyPr/>
          <a:lstStyle/>
          <a:p>
            <a:pPr eaLnBrk="1" hangingPunct="1">
              <a:defRPr/>
            </a:pPr>
            <a:r>
              <a:rPr lang="en-US" sz="4000" b="1" dirty="0">
                <a:latin typeface="Garamond" charset="0"/>
                <a:cs typeface="+mj-cs"/>
              </a:rPr>
              <a:t>UCEDDs</a:t>
            </a:r>
            <a:br>
              <a:rPr lang="en-US" sz="4000" b="1" dirty="0">
                <a:latin typeface="Garamond" charset="0"/>
                <a:cs typeface="+mj-cs"/>
              </a:rPr>
            </a:br>
            <a:endParaRPr lang="en-US" sz="4000" b="1" dirty="0">
              <a:latin typeface="Garamond" charset="0"/>
              <a:cs typeface="+mj-cs"/>
            </a:endParaRPr>
          </a:p>
        </p:txBody>
      </p:sp>
      <p:sp>
        <p:nvSpPr>
          <p:cNvPr id="26628" name="Rectangle 3"/>
          <p:cNvSpPr>
            <a:spLocks noGrp="1" noChangeArrowheads="1"/>
          </p:cNvSpPr>
          <p:nvPr>
            <p:ph type="body" idx="1"/>
          </p:nvPr>
        </p:nvSpPr>
        <p:spPr>
          <a:xfrm>
            <a:off x="457200" y="1772816"/>
            <a:ext cx="8229600" cy="4353347"/>
          </a:xfrm>
        </p:spPr>
        <p:txBody>
          <a:bodyPr/>
          <a:lstStyle/>
          <a:p>
            <a:pPr algn="ctr" eaLnBrk="1" hangingPunct="1">
              <a:buFont typeface="Wingdings" charset="0"/>
              <a:buNone/>
              <a:defRPr/>
            </a:pPr>
            <a:r>
              <a:rPr lang="en-US" dirty="0">
                <a:latin typeface="Arial" charset="0"/>
                <a:cs typeface="+mn-cs"/>
              </a:rPr>
              <a:t>UCEDDs must be associated with a University</a:t>
            </a:r>
          </a:p>
          <a:p>
            <a:pPr eaLnBrk="1" hangingPunct="1">
              <a:buFont typeface="Wingdings" charset="0"/>
              <a:buNone/>
              <a:defRPr/>
            </a:pPr>
            <a:endParaRPr lang="en-US" dirty="0">
              <a:latin typeface="Arial" charset="0"/>
              <a:cs typeface="+mn-cs"/>
            </a:endParaRPr>
          </a:p>
        </p:txBody>
      </p:sp>
      <p:pic>
        <p:nvPicPr>
          <p:cNvPr id="3" name="Picture 2" descr="4324397318_2ab8082e1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9852" y="2566926"/>
            <a:ext cx="2516413" cy="3778398"/>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539552" y="1160748"/>
            <a:ext cx="7772400" cy="1139825"/>
          </a:xfrm>
        </p:spPr>
        <p:txBody>
          <a:bodyPr/>
          <a:lstStyle/>
          <a:p>
            <a:pPr eaLnBrk="1" hangingPunct="1">
              <a:defRPr/>
            </a:pPr>
            <a:r>
              <a:rPr lang="en-US" sz="4000" b="1" dirty="0">
                <a:latin typeface="Garamond" charset="0"/>
                <a:cs typeface="+mj-cs"/>
              </a:rPr>
              <a:t>Understanding the UCEDD</a:t>
            </a:r>
          </a:p>
        </p:txBody>
      </p:sp>
      <p:sp>
        <p:nvSpPr>
          <p:cNvPr id="27652" name="Rectangle 3"/>
          <p:cNvSpPr>
            <a:spLocks noGrp="1" noChangeArrowheads="1"/>
          </p:cNvSpPr>
          <p:nvPr>
            <p:ph type="body" idx="1"/>
          </p:nvPr>
        </p:nvSpPr>
        <p:spPr>
          <a:xfrm>
            <a:off x="287524" y="2312876"/>
            <a:ext cx="4106416" cy="3528392"/>
          </a:xfrm>
        </p:spPr>
        <p:txBody>
          <a:bodyPr/>
          <a:lstStyle/>
          <a:p>
            <a:pPr lvl="1" eaLnBrk="1" hangingPunct="1">
              <a:defRPr/>
            </a:pPr>
            <a:endParaRPr lang="en-US" sz="1600" dirty="0">
              <a:latin typeface="Arial" charset="0"/>
            </a:endParaRPr>
          </a:p>
          <a:p>
            <a:pPr algn="ctr" eaLnBrk="1" hangingPunct="1">
              <a:buFont typeface="Wingdings" charset="0"/>
              <a:buNone/>
              <a:defRPr/>
            </a:pPr>
            <a:r>
              <a:rPr lang="en-US" dirty="0">
                <a:latin typeface="Arial" charset="0"/>
                <a:cs typeface="+mn-cs"/>
              </a:rPr>
              <a:t>Ice Cream Metaphor: </a:t>
            </a:r>
          </a:p>
          <a:p>
            <a:pPr eaLnBrk="1" hangingPunct="1">
              <a:buFont typeface="Wingdings" charset="0"/>
              <a:buNone/>
              <a:defRPr/>
            </a:pPr>
            <a:endParaRPr lang="en-US" sz="2400" dirty="0">
              <a:latin typeface="Arial" charset="0"/>
              <a:cs typeface="+mn-cs"/>
            </a:endParaRPr>
          </a:p>
          <a:p>
            <a:pPr eaLnBrk="1" hangingPunct="1">
              <a:buFont typeface="Wingdings" charset="0"/>
              <a:buNone/>
              <a:defRPr/>
            </a:pPr>
            <a:r>
              <a:rPr lang="en-US" sz="2400" dirty="0">
                <a:latin typeface="Arial" charset="0"/>
                <a:cs typeface="+mn-cs"/>
              </a:rPr>
              <a:t>	All UCEDDs start with the basic ingredients but become their own particular flavor</a:t>
            </a:r>
          </a:p>
          <a:p>
            <a:pPr lvl="1" eaLnBrk="1" hangingPunct="1">
              <a:buFont typeface="Wingdings" charset="0"/>
              <a:buNone/>
              <a:defRPr/>
            </a:pPr>
            <a:endParaRPr lang="en-US" sz="2400" dirty="0">
              <a:latin typeface="Garamond" charset="0"/>
            </a:endParaRPr>
          </a:p>
          <a:p>
            <a:pPr eaLnBrk="1" hangingPunct="1">
              <a:buFont typeface="Wingdings" charset="0"/>
              <a:buNone/>
              <a:defRPr/>
            </a:pPr>
            <a:endParaRPr lang="en-US" b="1" dirty="0">
              <a:latin typeface="Garamond" charset="0"/>
              <a:cs typeface="+mn-cs"/>
            </a:endParaRPr>
          </a:p>
        </p:txBody>
      </p:sp>
      <p:pic>
        <p:nvPicPr>
          <p:cNvPr id="57348" name="Picture 5" descr="j040677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348880"/>
            <a:ext cx="4038600" cy="3230563"/>
          </a:xfrm>
          <a:prstGeom prst="rect">
            <a:avLst/>
          </a:prstGeom>
          <a:noFill/>
          <a:ln w="381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a:xfrm>
            <a:off x="431540" y="1556792"/>
            <a:ext cx="8243888" cy="488950"/>
          </a:xfrm>
        </p:spPr>
        <p:txBody>
          <a:bodyPr/>
          <a:lstStyle/>
          <a:p>
            <a:pPr eaLnBrk="1" hangingPunct="1">
              <a:defRPr/>
            </a:pPr>
            <a:r>
              <a:rPr lang="en-US" sz="4000" b="1" dirty="0">
                <a:latin typeface="Garamond" charset="0"/>
                <a:cs typeface="+mj-cs"/>
              </a:rPr>
              <a:t>Core Funding and Leveraging Funds</a:t>
            </a:r>
          </a:p>
        </p:txBody>
      </p:sp>
      <p:sp>
        <p:nvSpPr>
          <p:cNvPr id="28676" name="Rectangle 3"/>
          <p:cNvSpPr>
            <a:spLocks noGrp="1" noChangeArrowheads="1"/>
          </p:cNvSpPr>
          <p:nvPr>
            <p:ph type="body" idx="1"/>
          </p:nvPr>
        </p:nvSpPr>
        <p:spPr>
          <a:xfrm>
            <a:off x="539552" y="2384884"/>
            <a:ext cx="8070850" cy="3845024"/>
          </a:xfrm>
        </p:spPr>
        <p:txBody>
          <a:bodyPr/>
          <a:lstStyle/>
          <a:p>
            <a:pPr eaLnBrk="1" hangingPunct="1">
              <a:defRPr/>
            </a:pPr>
            <a:r>
              <a:rPr lang="en-US" dirty="0">
                <a:latin typeface="Arial" charset="0"/>
                <a:cs typeface="+mn-cs"/>
              </a:rPr>
              <a:t>UCEDDs apply to AIDD for core funding </a:t>
            </a:r>
          </a:p>
          <a:p>
            <a:pPr eaLnBrk="1" hangingPunct="1">
              <a:defRPr/>
            </a:pPr>
            <a:r>
              <a:rPr lang="en-US" dirty="0">
                <a:latin typeface="Arial" charset="0"/>
                <a:cs typeface="+mn-cs"/>
              </a:rPr>
              <a:t>UCEDDs submit a </a:t>
            </a:r>
            <a:r>
              <a:rPr lang="en-US" i="1" dirty="0">
                <a:latin typeface="Arial" charset="0"/>
                <a:cs typeface="+mn-cs"/>
              </a:rPr>
              <a:t>5-Year Plan</a:t>
            </a:r>
            <a:r>
              <a:rPr lang="en-US" dirty="0">
                <a:latin typeface="Arial" charset="0"/>
                <a:cs typeface="+mn-cs"/>
              </a:rPr>
              <a:t> to AIDD</a:t>
            </a:r>
            <a:endParaRPr lang="en-US" i="1" dirty="0">
              <a:latin typeface="Arial" charset="0"/>
              <a:cs typeface="+mn-cs"/>
            </a:endParaRPr>
          </a:p>
          <a:p>
            <a:pPr eaLnBrk="1" hangingPunct="1">
              <a:defRPr/>
            </a:pPr>
            <a:r>
              <a:rPr lang="en-US" dirty="0">
                <a:latin typeface="Arial" charset="0"/>
                <a:cs typeface="+mn-cs"/>
              </a:rPr>
              <a:t>The DD Act requires </a:t>
            </a:r>
            <a:r>
              <a:rPr lang="en-US" dirty="0" smtClean="0">
                <a:latin typeface="Arial" charset="0"/>
                <a:cs typeface="+mn-cs"/>
              </a:rPr>
              <a:t>the UCEDD </a:t>
            </a:r>
            <a:r>
              <a:rPr lang="en-US" dirty="0">
                <a:latin typeface="Arial" charset="0"/>
                <a:cs typeface="+mn-cs"/>
              </a:rPr>
              <a:t>to use the core funding to leverage funding </a:t>
            </a:r>
          </a:p>
          <a:p>
            <a:pPr lvl="1" eaLnBrk="1" hangingPunct="1">
              <a:defRPr/>
            </a:pPr>
            <a:r>
              <a:rPr lang="en-US" sz="2400" dirty="0">
                <a:latin typeface="Arial" charset="0"/>
              </a:rPr>
              <a:t>Leverage funding means to get money from other sources </a:t>
            </a:r>
          </a:p>
          <a:p>
            <a:pPr lvl="1" eaLnBrk="1" hangingPunct="1">
              <a:defRPr/>
            </a:pPr>
            <a:r>
              <a:rPr lang="en-US" sz="2400" dirty="0">
                <a:latin typeface="Arial" charset="0"/>
              </a:rPr>
              <a:t>UCEDDs do this by getting other grants and contracts</a:t>
            </a:r>
            <a:endParaRPr lang="en-US" sz="2800" dirty="0">
              <a:latin typeface="Arial" charset="0"/>
            </a:endParaRPr>
          </a:p>
          <a:p>
            <a:pPr lvl="1" eaLnBrk="1" hangingPunct="1">
              <a:defRPr/>
            </a:pPr>
            <a:endParaRPr lang="en-US" dirty="0">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4"/>
          <p:cNvSpPr>
            <a:spLocks noGrp="1" noChangeArrowheads="1"/>
          </p:cNvSpPr>
          <p:nvPr>
            <p:ph type="ctrTitle"/>
          </p:nvPr>
        </p:nvSpPr>
        <p:spPr>
          <a:xfrm>
            <a:off x="683568" y="2420888"/>
            <a:ext cx="7772400" cy="1470025"/>
          </a:xfrm>
        </p:spPr>
        <p:txBody>
          <a:bodyPr/>
          <a:lstStyle/>
          <a:p>
            <a:pPr eaLnBrk="1" hangingPunct="1">
              <a:defRPr/>
            </a:pPr>
            <a:r>
              <a:rPr lang="en-US" sz="4400" b="1" dirty="0" smtClean="0"/>
              <a:t>The </a:t>
            </a:r>
            <a:r>
              <a:rPr lang="en-US" sz="4400" b="1" dirty="0"/>
              <a:t>State DD Network</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2"/>
          <p:cNvSpPr>
            <a:spLocks noGrp="1" noChangeArrowheads="1"/>
          </p:cNvSpPr>
          <p:nvPr>
            <p:ph type="title"/>
          </p:nvPr>
        </p:nvSpPr>
        <p:spPr>
          <a:xfrm>
            <a:off x="467544" y="872716"/>
            <a:ext cx="8229600" cy="1139825"/>
          </a:xfrm>
        </p:spPr>
        <p:txBody>
          <a:bodyPr/>
          <a:lstStyle/>
          <a:p>
            <a:pPr eaLnBrk="1" hangingPunct="1">
              <a:defRPr/>
            </a:pPr>
            <a:r>
              <a:rPr lang="en-US" sz="4000" b="1" dirty="0">
                <a:latin typeface="Garamond" charset="0"/>
                <a:cs typeface="+mj-cs"/>
              </a:rPr>
              <a:t>What is the State DD Network?</a:t>
            </a:r>
          </a:p>
        </p:txBody>
      </p:sp>
      <p:grpSp>
        <p:nvGrpSpPr>
          <p:cNvPr id="70659" name="Content Placeholder 206852"/>
          <p:cNvGrpSpPr>
            <a:grpSpLocks/>
          </p:cNvGrpSpPr>
          <p:nvPr/>
        </p:nvGrpSpPr>
        <p:grpSpPr bwMode="auto">
          <a:xfrm>
            <a:off x="457200" y="2354659"/>
            <a:ext cx="8229600" cy="4530725"/>
            <a:chOff x="288" y="735"/>
            <a:chExt cx="5184" cy="2854"/>
          </a:xfrm>
        </p:grpSpPr>
        <p:sp>
          <p:nvSpPr>
            <p:cNvPr id="70661" name="AutoShape 4"/>
            <p:cNvSpPr>
              <a:spLocks noChangeAspect="1" noChangeArrowheads="1" noTextEdit="1"/>
            </p:cNvSpPr>
            <p:nvPr/>
          </p:nvSpPr>
          <p:spPr bwMode="auto">
            <a:xfrm>
              <a:off x="288" y="735"/>
              <a:ext cx="5184" cy="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70662" name="_s2052"/>
            <p:cNvSpPr>
              <a:spLocks noChangeArrowheads="1" noTextEdit="1"/>
            </p:cNvSpPr>
            <p:nvPr/>
          </p:nvSpPr>
          <p:spPr bwMode="auto">
            <a:xfrm>
              <a:off x="2345" y="1220"/>
              <a:ext cx="1071" cy="1071"/>
            </a:xfrm>
            <a:prstGeom prst="ellipse">
              <a:avLst/>
            </a:prstGeom>
            <a:solidFill>
              <a:schemeClr val="accent2">
                <a:alpha val="50195"/>
              </a:schemeClr>
            </a:solidFill>
            <a:ln w="4670">
              <a:solidFill>
                <a:schemeClr val="accent2"/>
              </a:solidFill>
              <a:round/>
              <a:headEnd/>
              <a:tailEnd/>
            </a:ln>
          </p:spPr>
          <p:txBody>
            <a:bodyPr lIns="0" tIns="0" rIns="0" bIns="0" anchor="ctr"/>
            <a:lstStyle/>
            <a:p>
              <a:endParaRPr lang="en-US" dirty="0"/>
            </a:p>
          </p:txBody>
        </p:sp>
        <p:sp>
          <p:nvSpPr>
            <p:cNvPr id="70663" name="_s2053"/>
            <p:cNvSpPr>
              <a:spLocks noChangeArrowheads="1"/>
            </p:cNvSpPr>
            <p:nvPr/>
          </p:nvSpPr>
          <p:spPr bwMode="auto">
            <a:xfrm>
              <a:off x="2517" y="822"/>
              <a:ext cx="716"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r>
                <a:rPr lang="en-US" sz="1800" b="1" dirty="0"/>
                <a:t>DD Council</a:t>
              </a:r>
            </a:p>
          </p:txBody>
        </p:sp>
        <p:sp>
          <p:nvSpPr>
            <p:cNvPr id="70664" name="_s2054"/>
            <p:cNvSpPr>
              <a:spLocks noChangeArrowheads="1" noTextEdit="1"/>
            </p:cNvSpPr>
            <p:nvPr/>
          </p:nvSpPr>
          <p:spPr bwMode="auto">
            <a:xfrm>
              <a:off x="2697" y="1830"/>
              <a:ext cx="1071" cy="1071"/>
            </a:xfrm>
            <a:prstGeom prst="ellipse">
              <a:avLst/>
            </a:prstGeom>
            <a:solidFill>
              <a:schemeClr val="hlink">
                <a:alpha val="50195"/>
              </a:schemeClr>
            </a:solidFill>
            <a:ln w="4670">
              <a:solidFill>
                <a:schemeClr val="hlink"/>
              </a:solidFill>
              <a:round/>
              <a:headEnd/>
              <a:tailEnd/>
            </a:ln>
          </p:spPr>
          <p:txBody>
            <a:bodyPr lIns="0" tIns="0" rIns="0" bIns="0" anchor="ctr"/>
            <a:lstStyle/>
            <a:p>
              <a:endParaRPr lang="en-US" dirty="0"/>
            </a:p>
          </p:txBody>
        </p:sp>
        <p:sp>
          <p:nvSpPr>
            <p:cNvPr id="70665" name="_s2055"/>
            <p:cNvSpPr>
              <a:spLocks noChangeArrowheads="1"/>
            </p:cNvSpPr>
            <p:nvPr/>
          </p:nvSpPr>
          <p:spPr bwMode="auto">
            <a:xfrm>
              <a:off x="3788" y="2686"/>
              <a:ext cx="107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r>
                <a:rPr lang="en-US" sz="1800" b="1" dirty="0"/>
                <a:t>UCEDD</a:t>
              </a:r>
            </a:p>
          </p:txBody>
        </p:sp>
        <p:sp>
          <p:nvSpPr>
            <p:cNvPr id="70666" name="_s2056"/>
            <p:cNvSpPr>
              <a:spLocks noChangeArrowheads="1" noTextEdit="1"/>
            </p:cNvSpPr>
            <p:nvPr/>
          </p:nvSpPr>
          <p:spPr bwMode="auto">
            <a:xfrm>
              <a:off x="1993" y="1830"/>
              <a:ext cx="1071" cy="1071"/>
            </a:xfrm>
            <a:prstGeom prst="ellipse">
              <a:avLst/>
            </a:prstGeom>
            <a:solidFill>
              <a:schemeClr val="folHlink">
                <a:alpha val="50195"/>
              </a:schemeClr>
            </a:solidFill>
            <a:ln w="4670">
              <a:solidFill>
                <a:schemeClr val="folHlink"/>
              </a:solidFill>
              <a:round/>
              <a:headEnd/>
              <a:tailEnd/>
            </a:ln>
          </p:spPr>
          <p:txBody>
            <a:bodyPr lIns="0" tIns="0" rIns="0" bIns="0" anchor="ctr"/>
            <a:lstStyle/>
            <a:p>
              <a:endParaRPr lang="en-US" dirty="0"/>
            </a:p>
          </p:txBody>
        </p:sp>
        <p:sp>
          <p:nvSpPr>
            <p:cNvPr id="70667" name="_s2057"/>
            <p:cNvSpPr>
              <a:spLocks noChangeArrowheads="1"/>
            </p:cNvSpPr>
            <p:nvPr/>
          </p:nvSpPr>
          <p:spPr bwMode="auto">
            <a:xfrm>
              <a:off x="1451" y="2686"/>
              <a:ext cx="521" cy="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r>
                <a:rPr lang="en-US" sz="1800" b="1" dirty="0"/>
                <a:t>P&amp;A</a:t>
              </a:r>
            </a:p>
          </p:txBody>
        </p:sp>
        <p:sp>
          <p:nvSpPr>
            <p:cNvPr id="2058" name="AutoShape 14" descr="A trianglel labled the 3 sisters"/>
            <p:cNvSpPr>
              <a:spLocks noChangeArrowheads="1"/>
            </p:cNvSpPr>
            <p:nvPr/>
          </p:nvSpPr>
          <p:spPr bwMode="auto">
            <a:xfrm>
              <a:off x="2160" y="1525"/>
              <a:ext cx="1488" cy="1056"/>
            </a:xfrm>
            <a:prstGeom prst="triangle">
              <a:avLst>
                <a:gd name="adj" fmla="val 50000"/>
              </a:avLst>
            </a:prstGeom>
            <a:solidFill>
              <a:schemeClr val="bg1">
                <a:alpha val="81000"/>
              </a:schemeClr>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cs typeface="+mn-cs"/>
              </a:endParaRPr>
            </a:p>
          </p:txBody>
        </p:sp>
        <p:sp>
          <p:nvSpPr>
            <p:cNvPr id="2059" name="Text Box 15"/>
            <p:cNvSpPr txBox="1">
              <a:spLocks noChangeArrowheads="1"/>
            </p:cNvSpPr>
            <p:nvPr/>
          </p:nvSpPr>
          <p:spPr bwMode="auto">
            <a:xfrm>
              <a:off x="2608" y="2115"/>
              <a:ext cx="749" cy="231"/>
            </a:xfrm>
            <a:prstGeom prst="rect">
              <a:avLst/>
            </a:prstGeom>
            <a:noFill/>
            <a:ln>
              <a:noFill/>
            </a:ln>
            <a:effectLst/>
            <a:extLst>
              <a:ext uri="{909E8E84-426E-40dd-AFC4-6F175D3DCCD1}">
                <a14:hiddenFill xmlns:a14="http://schemas.microsoft.com/office/drawing/2010/main">
                  <a:solidFill>
                    <a:schemeClr val="accent1">
                      <a:alpha val="81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spcBef>
                  <a:spcPct val="50000"/>
                </a:spcBef>
                <a:buClrTx/>
                <a:buSzTx/>
                <a:buFontTx/>
                <a:buNone/>
                <a:defRPr/>
              </a:pPr>
              <a:r>
                <a:rPr lang="en-US" sz="1800" b="1" dirty="0">
                  <a:cs typeface="+mn-cs"/>
                </a:rPr>
                <a:t>DD Act</a:t>
              </a:r>
            </a:p>
          </p:txBody>
        </p:sp>
      </p:grpSp>
      <p:sp>
        <p:nvSpPr>
          <p:cNvPr id="2062" name="Rectangle 17"/>
          <p:cNvSpPr>
            <a:spLocks noChangeArrowheads="1"/>
          </p:cNvSpPr>
          <p:nvPr/>
        </p:nvSpPr>
        <p:spPr bwMode="auto">
          <a:xfrm>
            <a:off x="971600" y="1844824"/>
            <a:ext cx="6624736" cy="457200"/>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p>
            <a:pPr algn="l">
              <a:defRPr/>
            </a:pPr>
            <a:r>
              <a:rPr lang="en-US" sz="2400" dirty="0">
                <a:cs typeface="+mn-cs"/>
              </a:rPr>
              <a:t>UCEDD  +   DD Council  +   P&amp;A </a:t>
            </a:r>
            <a:r>
              <a:rPr lang="en-US" sz="2400" dirty="0" smtClean="0">
                <a:cs typeface="+mn-cs"/>
              </a:rPr>
              <a:t> =  </a:t>
            </a:r>
            <a:r>
              <a:rPr lang="en-US" sz="2400" dirty="0">
                <a:cs typeface="+mn-cs"/>
              </a:rPr>
              <a:t>State DD Network</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5536" y="1844824"/>
            <a:ext cx="8243888" cy="488950"/>
          </a:xfrm>
        </p:spPr>
        <p:txBody>
          <a:bodyPr/>
          <a:lstStyle/>
          <a:p>
            <a:r>
              <a:rPr lang="en-US" dirty="0" smtClean="0"/>
              <a:t>In Maine, SUFU is also considered </a:t>
            </a:r>
            <a:r>
              <a:rPr lang="en-US" dirty="0" smtClean="0"/>
              <a:t>a member of </a:t>
            </a:r>
            <a:r>
              <a:rPr lang="en-US" dirty="0" smtClean="0"/>
              <a:t>the State’s DD Network</a:t>
            </a:r>
            <a:endParaRPr lang="en-US" dirty="0"/>
          </a:p>
        </p:txBody>
      </p:sp>
      <p:pic>
        <p:nvPicPr>
          <p:cNvPr id="6" name="Content Placeholder 5" descr="SUFU.tif"/>
          <p:cNvPicPr>
            <a:picLocks noGrp="1" noChangeAspect="1"/>
          </p:cNvPicPr>
          <p:nvPr>
            <p:ph idx="1"/>
          </p:nvPr>
        </p:nvPicPr>
        <p:blipFill rotWithShape="1">
          <a:blip r:embed="rId2">
            <a:extLst>
              <a:ext uri="{28A0092B-C50C-407E-A947-70E740481C1C}">
                <a14:useLocalDpi xmlns:a14="http://schemas.microsoft.com/office/drawing/2010/main" val="0"/>
              </a:ext>
            </a:extLst>
          </a:blip>
          <a:srcRect t="-37385" b="-51748"/>
          <a:stretch/>
        </p:blipFill>
        <p:spPr>
          <a:xfrm>
            <a:off x="395536" y="2744924"/>
            <a:ext cx="8229600" cy="2997200"/>
          </a:xfrm>
        </p:spPr>
      </p:pic>
    </p:spTree>
    <p:extLst>
      <p:ext uri="{BB962C8B-B14F-4D97-AF65-F5344CB8AC3E}">
        <p14:creationId xmlns:p14="http://schemas.microsoft.com/office/powerpoint/2010/main" val="3130976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4"/>
          <p:cNvSpPr>
            <a:spLocks noGrp="1" noChangeArrowheads="1"/>
          </p:cNvSpPr>
          <p:nvPr>
            <p:ph type="ctrTitle"/>
          </p:nvPr>
        </p:nvSpPr>
        <p:spPr/>
        <p:txBody>
          <a:bodyPr/>
          <a:lstStyle/>
          <a:p>
            <a:pPr eaLnBrk="1" hangingPunct="1">
              <a:defRPr/>
            </a:pPr>
            <a:r>
              <a:rPr lang="en-US" sz="4600" b="1" dirty="0" smtClean="0">
                <a:latin typeface="Garamond" charset="0"/>
                <a:cs typeface="+mj-cs"/>
              </a:rPr>
              <a:t>The Community Advisory </a:t>
            </a:r>
            <a:r>
              <a:rPr lang="en-US" sz="4600" b="1" dirty="0">
                <a:latin typeface="Garamond" charset="0"/>
                <a:cs typeface="+mj-cs"/>
              </a:rPr>
              <a:t>Committee (CAC)</a:t>
            </a:r>
            <a:r>
              <a:rPr lang="en-US" sz="4600" dirty="0">
                <a:latin typeface="Garamond" charset="0"/>
                <a:cs typeface="+mj-cs"/>
              </a:rPr>
              <a:t> </a:t>
            </a:r>
          </a:p>
        </p:txBody>
      </p:sp>
      <p:sp>
        <p:nvSpPr>
          <p:cNvPr id="39940" name="Rectangle 5"/>
          <p:cNvSpPr>
            <a:spLocks noGrp="1" noChangeArrowheads="1"/>
          </p:cNvSpPr>
          <p:nvPr>
            <p:ph type="subTitle" idx="1"/>
          </p:nvPr>
        </p:nvSpPr>
        <p:spPr>
          <a:xfrm>
            <a:off x="971600" y="4041068"/>
            <a:ext cx="7236804" cy="1752600"/>
          </a:xfrm>
        </p:spPr>
        <p:txBody>
          <a:bodyPr/>
          <a:lstStyle/>
          <a:p>
            <a:pPr eaLnBrk="1" hangingPunct="1">
              <a:buFont typeface="Wingdings" charset="0"/>
              <a:buNone/>
              <a:defRPr/>
            </a:pPr>
            <a:r>
              <a:rPr lang="en-US" sz="3000" b="1" dirty="0">
                <a:solidFill>
                  <a:srgbClr val="000090"/>
                </a:solidFill>
                <a:latin typeface="Arial" charset="0"/>
                <a:cs typeface="+mn-cs"/>
              </a:rPr>
              <a:t>So where do you fit in the picture?</a:t>
            </a:r>
            <a:r>
              <a:rPr lang="en-US" sz="3600" b="1" dirty="0">
                <a:solidFill>
                  <a:srgbClr val="000090"/>
                </a:solidFill>
                <a:latin typeface="Garamond" charset="0"/>
                <a:cs typeface="+mn-cs"/>
              </a:rPr>
              <a:t> </a:t>
            </a:r>
            <a:r>
              <a:rPr lang="en-US" b="1" dirty="0">
                <a:solidFill>
                  <a:srgbClr val="000090"/>
                </a:solidFill>
                <a:latin typeface="Arial" charset="0"/>
                <a:cs typeface="+mn-cs"/>
              </a:rPr>
              <a:t>  </a:t>
            </a: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a:xfrm>
            <a:off x="467544" y="908720"/>
            <a:ext cx="8243888" cy="488950"/>
          </a:xfrm>
        </p:spPr>
        <p:txBody>
          <a:bodyPr/>
          <a:lstStyle/>
          <a:p>
            <a:pPr algn="l" eaLnBrk="1" hangingPunct="1">
              <a:defRPr/>
            </a:pPr>
            <a:r>
              <a:rPr lang="en-US" sz="4000" b="1" dirty="0">
                <a:latin typeface="Garamond" charset="0"/>
                <a:cs typeface="+mj-cs"/>
              </a:rPr>
              <a:t>What does the DD Act </a:t>
            </a:r>
            <a:r>
              <a:rPr lang="en-US" sz="4000" b="1" dirty="0" smtClean="0">
                <a:latin typeface="Garamond" charset="0"/>
                <a:cs typeface="+mj-cs"/>
              </a:rPr>
              <a:t>say about </a:t>
            </a:r>
            <a:r>
              <a:rPr lang="en-US" sz="4000" b="1" dirty="0">
                <a:latin typeface="Garamond" charset="0"/>
                <a:cs typeface="+mj-cs"/>
              </a:rPr>
              <a:t>the </a:t>
            </a:r>
            <a:r>
              <a:rPr lang="en-US" sz="4000" b="1" u="sng" dirty="0">
                <a:latin typeface="Garamond" charset="0"/>
                <a:cs typeface="+mj-cs"/>
              </a:rPr>
              <a:t>Purpose</a:t>
            </a:r>
            <a:r>
              <a:rPr lang="en-US" sz="4000" b="1" dirty="0">
                <a:latin typeface="Garamond" charset="0"/>
                <a:cs typeface="+mj-cs"/>
              </a:rPr>
              <a:t> of the CAC?</a:t>
            </a:r>
            <a:r>
              <a:rPr lang="en-US" dirty="0">
                <a:latin typeface="Garamond" charset="0"/>
                <a:cs typeface="+mj-cs"/>
              </a:rPr>
              <a:t> </a:t>
            </a:r>
          </a:p>
        </p:txBody>
      </p:sp>
      <p:sp>
        <p:nvSpPr>
          <p:cNvPr id="40964" name="Rectangle 3"/>
          <p:cNvSpPr>
            <a:spLocks noGrp="1" noChangeArrowheads="1"/>
          </p:cNvSpPr>
          <p:nvPr>
            <p:ph sz="quarter" idx="13"/>
          </p:nvPr>
        </p:nvSpPr>
        <p:spPr>
          <a:xfrm>
            <a:off x="287524" y="2060848"/>
            <a:ext cx="8135938" cy="4428492"/>
          </a:xfrm>
        </p:spPr>
        <p:txBody>
          <a:bodyPr/>
          <a:lstStyle/>
          <a:p>
            <a:pPr eaLnBrk="1" hangingPunct="1">
              <a:buFont typeface="Wingdings" charset="0"/>
              <a:buNone/>
              <a:defRPr/>
            </a:pPr>
            <a:endParaRPr lang="en-US" sz="300" b="1" dirty="0">
              <a:latin typeface="Arial" charset="0"/>
              <a:cs typeface="+mn-cs"/>
            </a:endParaRPr>
          </a:p>
          <a:p>
            <a:pPr eaLnBrk="1" hangingPunct="1">
              <a:defRPr/>
            </a:pPr>
            <a:r>
              <a:rPr lang="en-US" dirty="0">
                <a:latin typeface="Arial" charset="0"/>
                <a:cs typeface="+mn-cs"/>
              </a:rPr>
              <a:t>Advise the director </a:t>
            </a:r>
          </a:p>
          <a:p>
            <a:pPr eaLnBrk="1" hangingPunct="1">
              <a:defRPr/>
            </a:pPr>
            <a:r>
              <a:rPr lang="en-US" dirty="0">
                <a:latin typeface="Arial" charset="0"/>
                <a:cs typeface="+mn-cs"/>
              </a:rPr>
              <a:t>Provide guidance and feedback in the development of the 5-year plan</a:t>
            </a:r>
          </a:p>
          <a:p>
            <a:pPr eaLnBrk="1" hangingPunct="1">
              <a:defRPr/>
            </a:pPr>
            <a:r>
              <a:rPr lang="en-US" dirty="0">
                <a:latin typeface="Arial" charset="0"/>
                <a:cs typeface="+mn-cs"/>
              </a:rPr>
              <a:t>Each year, provide guidance and feedback on how the UCEDD is doing with their 5-year plan</a:t>
            </a:r>
            <a:endParaRPr lang="en-US" dirty="0">
              <a:latin typeface="Garamond" charset="0"/>
              <a:cs typeface="+mn-cs"/>
            </a:endParaRPr>
          </a:p>
        </p:txBody>
      </p:sp>
      <p:pic>
        <p:nvPicPr>
          <p:cNvPr id="78852" name="Picture 4" descr="One climber helps another climb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0252" y="2240868"/>
            <a:ext cx="2024063"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4"/>
          <p:cNvSpPr>
            <a:spLocks noGrp="1" noChangeArrowheads="1"/>
          </p:cNvSpPr>
          <p:nvPr>
            <p:ph type="ctrTitle"/>
          </p:nvPr>
        </p:nvSpPr>
        <p:spPr>
          <a:xfrm>
            <a:off x="611560" y="2024844"/>
            <a:ext cx="7775575" cy="1752600"/>
          </a:xfrm>
        </p:spPr>
        <p:txBody>
          <a:bodyPr/>
          <a:lstStyle/>
          <a:p>
            <a:pPr eaLnBrk="1" hangingPunct="1">
              <a:defRPr/>
            </a:pPr>
            <a:r>
              <a:rPr lang="en-US" b="1" dirty="0" smtClean="0">
                <a:effectLst>
                  <a:outerShdw blurRad="38100" dist="38100" dir="2700000" algn="tl">
                    <a:srgbClr val="DDDDDD"/>
                  </a:outerShdw>
                </a:effectLst>
              </a:rPr>
              <a:t>The Administration on Intellectual and Developmental Disabilities </a:t>
            </a:r>
            <a:r>
              <a:rPr lang="en-US" dirty="0" smtClean="0"/>
              <a:t/>
            </a:r>
            <a:br>
              <a:rPr lang="en-US" dirty="0" smtClean="0"/>
            </a:br>
            <a:endParaRPr lang="en-US" dirty="0"/>
          </a:p>
        </p:txBody>
      </p:sp>
      <p:pic>
        <p:nvPicPr>
          <p:cNvPr id="7172" name="Picture 7"/>
          <p:cNvPicPr>
            <a:picLocks noChangeAspect="1" noChangeArrowheads="1"/>
          </p:cNvPicPr>
          <p:nvPr/>
        </p:nvPicPr>
        <p:blipFill>
          <a:blip r:embed="rId3">
            <a:extLst>
              <a:ext uri="{28A0092B-C50C-407E-A947-70E740481C1C}">
                <a14:useLocalDpi xmlns:a14="http://schemas.microsoft.com/office/drawing/2010/main" val="0"/>
              </a:ext>
            </a:extLst>
          </a:blip>
          <a:srcRect r="59088"/>
          <a:stretch>
            <a:fillRect/>
          </a:stretch>
        </p:blipFill>
        <p:spPr bwMode="auto">
          <a:xfrm>
            <a:off x="3454400" y="4456113"/>
            <a:ext cx="2413000" cy="1589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6"/>
          <p:cNvSpPr>
            <a:spLocks noChangeArrowheads="1"/>
          </p:cNvSpPr>
          <p:nvPr/>
        </p:nvSpPr>
        <p:spPr bwMode="auto">
          <a:xfrm>
            <a:off x="431540" y="548680"/>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l">
              <a:spcBef>
                <a:spcPct val="0"/>
              </a:spcBef>
              <a:buClrTx/>
              <a:buSzTx/>
              <a:buFontTx/>
              <a:buNone/>
              <a:defRPr/>
            </a:pPr>
            <a:r>
              <a:rPr lang="en-US" sz="4000" b="1" dirty="0">
                <a:latin typeface="Garamond" charset="0"/>
                <a:cs typeface="+mn-cs"/>
              </a:rPr>
              <a:t>What does the DD Act say </a:t>
            </a:r>
            <a:r>
              <a:rPr lang="en-US" sz="4000" b="1" dirty="0" smtClean="0">
                <a:latin typeface="Garamond" charset="0"/>
                <a:cs typeface="+mn-cs"/>
              </a:rPr>
              <a:t>about </a:t>
            </a:r>
            <a:r>
              <a:rPr lang="en-US" sz="4000" b="1" dirty="0">
                <a:latin typeface="Garamond" charset="0"/>
                <a:cs typeface="+mn-cs"/>
              </a:rPr>
              <a:t>the </a:t>
            </a:r>
            <a:r>
              <a:rPr lang="en-US" sz="4000" b="1" u="sng" dirty="0">
                <a:latin typeface="Garamond" charset="0"/>
                <a:cs typeface="+mn-cs"/>
              </a:rPr>
              <a:t>Members</a:t>
            </a:r>
            <a:r>
              <a:rPr lang="en-US" sz="4000" b="1" dirty="0">
                <a:latin typeface="Garamond" charset="0"/>
                <a:cs typeface="+mn-cs"/>
              </a:rPr>
              <a:t> of the CAC?</a:t>
            </a:r>
          </a:p>
        </p:txBody>
      </p:sp>
      <p:sp>
        <p:nvSpPr>
          <p:cNvPr id="41990" name="Text Box 19"/>
          <p:cNvSpPr txBox="1">
            <a:spLocks noChangeArrowheads="1"/>
          </p:cNvSpPr>
          <p:nvPr/>
        </p:nvSpPr>
        <p:spPr bwMode="auto">
          <a:xfrm>
            <a:off x="251520" y="2024844"/>
            <a:ext cx="8712968" cy="1507079"/>
          </a:xfrm>
          <a:prstGeom prst="rect">
            <a:avLst/>
          </a:prstGeom>
          <a:noFill/>
          <a:ln>
            <a:noFill/>
          </a:ln>
          <a:effectLst/>
          <a:extLst>
            <a:ext uri="{909E8E84-426E-40dd-AFC4-6F175D3DCCD1}">
              <a14:hiddenFill xmlns:a14="http://schemas.microsoft.com/office/drawing/2010/main">
                <a:solidFill>
                  <a:schemeClr val="accent1">
                    <a:alpha val="81175"/>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spAutoFit/>
          </a:bodyPr>
          <a:lstStyle>
            <a:lvl1pPr>
              <a:defRPr sz="3000">
                <a:solidFill>
                  <a:schemeClr val="tx1"/>
                </a:solidFill>
                <a:latin typeface="Arial" charset="0"/>
                <a:ea typeface="ＭＳ Ｐゴシック" charset="0"/>
              </a:defRPr>
            </a:lvl1pPr>
            <a:lvl2pPr marL="742950" indent="-285750">
              <a:defRPr sz="2600">
                <a:solidFill>
                  <a:schemeClr val="tx1"/>
                </a:solidFill>
                <a:latin typeface="Arial" charset="0"/>
                <a:ea typeface="ＭＳ Ｐゴシック" charset="0"/>
              </a:defRPr>
            </a:lvl2pPr>
            <a:lvl3pPr marL="1143000" indent="-228600">
              <a:defRPr sz="2200">
                <a:solidFill>
                  <a:schemeClr val="tx1"/>
                </a:solidFill>
                <a:latin typeface="Arial" charset="0"/>
                <a:ea typeface="ＭＳ Ｐゴシック" charset="0"/>
              </a:defRPr>
            </a:lvl3pPr>
            <a:lvl4pPr marL="1600200" indent="-228600">
              <a:defRPr sz="2000">
                <a:solidFill>
                  <a:schemeClr val="tx1"/>
                </a:solidFill>
                <a:latin typeface="Arial" charset="0"/>
                <a:ea typeface="ＭＳ Ｐゴシック" charset="0"/>
              </a:defRPr>
            </a:lvl4pPr>
            <a:lvl5pPr marL="2057400" indent="-228600">
              <a:defRPr sz="2000">
                <a:solidFill>
                  <a:schemeClr val="tx1"/>
                </a:solidFill>
                <a:latin typeface="Arial" charset="0"/>
                <a:ea typeface="ＭＳ Ｐゴシック" charset="0"/>
              </a:defRPr>
            </a:lvl5pPr>
            <a:lvl6pPr marL="2514600" indent="-228600" eaLnBrk="0" hangingPunct="0">
              <a:buFont typeface="Wingdings" charset="0"/>
              <a:defRPr sz="2000">
                <a:solidFill>
                  <a:schemeClr val="tx1"/>
                </a:solidFill>
                <a:latin typeface="Arial" charset="0"/>
                <a:ea typeface="ＭＳ Ｐゴシック" charset="0"/>
              </a:defRPr>
            </a:lvl6pPr>
            <a:lvl7pPr marL="2971800" indent="-228600" eaLnBrk="0" hangingPunct="0">
              <a:buFont typeface="Wingdings" charset="0"/>
              <a:defRPr sz="2000">
                <a:solidFill>
                  <a:schemeClr val="tx1"/>
                </a:solidFill>
                <a:latin typeface="Arial" charset="0"/>
                <a:ea typeface="ＭＳ Ｐゴシック" charset="0"/>
              </a:defRPr>
            </a:lvl7pPr>
            <a:lvl8pPr marL="3429000" indent="-228600" eaLnBrk="0" hangingPunct="0">
              <a:buFont typeface="Wingdings" charset="0"/>
              <a:defRPr sz="2000">
                <a:solidFill>
                  <a:schemeClr val="tx1"/>
                </a:solidFill>
                <a:latin typeface="Arial" charset="0"/>
                <a:ea typeface="ＭＳ Ｐゴシック" charset="0"/>
              </a:defRPr>
            </a:lvl8pPr>
            <a:lvl9pPr marL="3886200" indent="-228600" eaLnBrk="0" hangingPunct="0">
              <a:buFont typeface="Wingdings" charset="0"/>
              <a:defRPr sz="2000">
                <a:solidFill>
                  <a:schemeClr val="tx1"/>
                </a:solidFill>
                <a:latin typeface="Arial" charset="0"/>
                <a:ea typeface="ＭＳ Ｐゴシック" charset="0"/>
              </a:defRPr>
            </a:lvl9pPr>
          </a:lstStyle>
          <a:p>
            <a:pPr>
              <a:lnSpc>
                <a:spcPct val="110000"/>
              </a:lnSpc>
              <a:defRPr/>
            </a:pPr>
            <a:r>
              <a:rPr lang="en-US" sz="2800" dirty="0" smtClean="0">
                <a:cs typeface="+mn-cs"/>
              </a:rPr>
              <a:t>The majority (over half of the CAC members) must be individuals with developmental and related disabilities and family members</a:t>
            </a:r>
          </a:p>
        </p:txBody>
      </p:sp>
      <p:pic>
        <p:nvPicPr>
          <p:cNvPr id="8" name="Picture 7" descr="iStock_000013330750Medium.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3717032"/>
            <a:ext cx="3635895" cy="2421789"/>
          </a:xfrm>
          <a:prstGeom prst="rect">
            <a:avLst/>
          </a:prstGeom>
          <a:ln w="3175">
            <a:solidFill>
              <a:schemeClr val="tx1"/>
            </a:solidFill>
          </a:ln>
        </p:spPr>
      </p:pic>
      <p:pic>
        <p:nvPicPr>
          <p:cNvPr id="9" name="Picture 8" descr="iStock_000014040731Medium.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1580" y="3717032"/>
            <a:ext cx="3651017" cy="2428281"/>
          </a:xfrm>
          <a:prstGeom prst="rect">
            <a:avLst/>
          </a:prstGeom>
          <a:ln w="3175">
            <a:solidFill>
              <a:schemeClr val="tx1"/>
            </a:solidFill>
          </a:ln>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3"/>
          <p:cNvSpPr>
            <a:spLocks noGrp="1" noChangeArrowheads="1"/>
          </p:cNvSpPr>
          <p:nvPr>
            <p:ph type="body" idx="1"/>
          </p:nvPr>
        </p:nvSpPr>
        <p:spPr>
          <a:xfrm>
            <a:off x="395536" y="1412776"/>
            <a:ext cx="8532948" cy="4824536"/>
          </a:xfrm>
        </p:spPr>
        <p:txBody>
          <a:bodyPr/>
          <a:lstStyle/>
          <a:p>
            <a:pPr eaLnBrk="1" hangingPunct="1">
              <a:lnSpc>
                <a:spcPct val="90000"/>
              </a:lnSpc>
              <a:buFont typeface="Wingdings" charset="0"/>
              <a:buNone/>
              <a:defRPr/>
            </a:pPr>
            <a:r>
              <a:rPr lang="en-US" sz="2400" dirty="0">
                <a:latin typeface="Arial" charset="0"/>
                <a:cs typeface="+mn-cs"/>
              </a:rPr>
              <a:t>The CAC </a:t>
            </a:r>
            <a:r>
              <a:rPr lang="en-US" sz="2400" b="1" dirty="0">
                <a:latin typeface="Arial" charset="0"/>
                <a:cs typeface="+mn-cs"/>
              </a:rPr>
              <a:t>must</a:t>
            </a:r>
            <a:r>
              <a:rPr lang="en-US" sz="2400" dirty="0">
                <a:latin typeface="Arial" charset="0"/>
                <a:cs typeface="+mn-cs"/>
              </a:rPr>
              <a:t> also include representatives from:</a:t>
            </a:r>
          </a:p>
          <a:p>
            <a:pPr lvl="1" eaLnBrk="1" hangingPunct="1">
              <a:lnSpc>
                <a:spcPct val="90000"/>
              </a:lnSpc>
              <a:defRPr/>
            </a:pPr>
            <a:r>
              <a:rPr lang="en-US" sz="2400" dirty="0">
                <a:latin typeface="Arial" charset="0"/>
              </a:rPr>
              <a:t>State P&amp;A</a:t>
            </a:r>
          </a:p>
          <a:p>
            <a:pPr lvl="1" eaLnBrk="1" hangingPunct="1">
              <a:lnSpc>
                <a:spcPct val="90000"/>
              </a:lnSpc>
              <a:defRPr/>
            </a:pPr>
            <a:r>
              <a:rPr lang="en-US" sz="2400" dirty="0">
                <a:latin typeface="Arial" charset="0"/>
              </a:rPr>
              <a:t>State DD Council </a:t>
            </a:r>
          </a:p>
          <a:p>
            <a:pPr lvl="1" eaLnBrk="1" hangingPunct="1">
              <a:lnSpc>
                <a:spcPct val="90000"/>
              </a:lnSpc>
              <a:defRPr/>
            </a:pPr>
            <a:r>
              <a:rPr lang="en-US" sz="2400" dirty="0">
                <a:latin typeface="Arial" charset="0"/>
              </a:rPr>
              <a:t>Other UCEDDs in state </a:t>
            </a:r>
          </a:p>
          <a:p>
            <a:pPr lvl="1" eaLnBrk="1" hangingPunct="1">
              <a:lnSpc>
                <a:spcPct val="90000"/>
              </a:lnSpc>
              <a:defRPr/>
            </a:pPr>
            <a:r>
              <a:rPr lang="en-US" sz="2400" dirty="0">
                <a:latin typeface="Arial" charset="0"/>
              </a:rPr>
              <a:t>Self-Advocacy </a:t>
            </a:r>
            <a:r>
              <a:rPr lang="en-US" sz="2400" dirty="0" smtClean="0">
                <a:latin typeface="Arial" charset="0"/>
              </a:rPr>
              <a:t>organization</a:t>
            </a:r>
          </a:p>
          <a:p>
            <a:pPr marL="457200" lvl="1" indent="0" eaLnBrk="1" hangingPunct="1">
              <a:lnSpc>
                <a:spcPct val="90000"/>
              </a:lnSpc>
              <a:buNone/>
              <a:defRPr/>
            </a:pPr>
            <a:r>
              <a:rPr lang="en-US" sz="2400" dirty="0" smtClean="0">
                <a:latin typeface="Arial" charset="0"/>
              </a:rPr>
              <a:t> </a:t>
            </a:r>
            <a:endParaRPr lang="en-US" sz="1400" dirty="0">
              <a:latin typeface="Arial" charset="0"/>
            </a:endParaRPr>
          </a:p>
          <a:p>
            <a:pPr marL="0" indent="0">
              <a:lnSpc>
                <a:spcPct val="90000"/>
              </a:lnSpc>
              <a:buNone/>
              <a:defRPr/>
            </a:pPr>
            <a:r>
              <a:rPr lang="en-US" sz="2400" dirty="0" smtClean="0">
                <a:latin typeface="Arial" charset="0"/>
              </a:rPr>
              <a:t>And </a:t>
            </a:r>
            <a:r>
              <a:rPr lang="en-US" sz="2400" b="1" dirty="0" smtClean="0">
                <a:latin typeface="Arial" charset="0"/>
              </a:rPr>
              <a:t>may</a:t>
            </a:r>
            <a:r>
              <a:rPr lang="en-US" sz="2400" dirty="0" smtClean="0">
                <a:latin typeface="Arial" charset="0"/>
              </a:rPr>
              <a:t> include representatives from </a:t>
            </a:r>
            <a:r>
              <a:rPr lang="en-US" sz="2400" dirty="0">
                <a:latin typeface="Arial" charset="0"/>
              </a:rPr>
              <a:t>o</a:t>
            </a:r>
            <a:r>
              <a:rPr lang="en-US" sz="2400" dirty="0" smtClean="0">
                <a:latin typeface="Arial" charset="0"/>
              </a:rPr>
              <a:t>rganizations </a:t>
            </a:r>
            <a:r>
              <a:rPr lang="en-US" sz="2400" dirty="0">
                <a:latin typeface="Arial" charset="0"/>
              </a:rPr>
              <a:t>such as:</a:t>
            </a:r>
          </a:p>
          <a:p>
            <a:pPr lvl="1">
              <a:lnSpc>
                <a:spcPct val="90000"/>
              </a:lnSpc>
              <a:defRPr/>
            </a:pPr>
            <a:r>
              <a:rPr lang="en-US" dirty="0">
                <a:latin typeface="Arial" charset="0"/>
              </a:rPr>
              <a:t>Parent and Training Information Center </a:t>
            </a:r>
          </a:p>
          <a:p>
            <a:pPr lvl="1">
              <a:lnSpc>
                <a:spcPct val="90000"/>
              </a:lnSpc>
              <a:defRPr/>
            </a:pPr>
            <a:r>
              <a:rPr lang="en-US" dirty="0">
                <a:latin typeface="Arial" charset="0"/>
              </a:rPr>
              <a:t>Those carrying out the Assistive Technology Act </a:t>
            </a:r>
          </a:p>
          <a:p>
            <a:pPr lvl="1">
              <a:lnSpc>
                <a:spcPct val="90000"/>
              </a:lnSpc>
              <a:defRPr/>
            </a:pPr>
            <a:r>
              <a:rPr lang="en-US" dirty="0">
                <a:latin typeface="Arial" charset="0"/>
              </a:rPr>
              <a:t>Relevant s</a:t>
            </a:r>
            <a:r>
              <a:rPr lang="en-US" dirty="0" smtClean="0">
                <a:latin typeface="Arial" charset="0"/>
              </a:rPr>
              <a:t>tate agencies</a:t>
            </a:r>
            <a:endParaRPr lang="en-US" dirty="0">
              <a:latin typeface="Arial" charset="0"/>
            </a:endParaRPr>
          </a:p>
          <a:p>
            <a:pPr lvl="1">
              <a:lnSpc>
                <a:spcPct val="90000"/>
              </a:lnSpc>
              <a:defRPr/>
            </a:pPr>
            <a:r>
              <a:rPr lang="en-US" dirty="0">
                <a:latin typeface="Arial" charset="0"/>
              </a:rPr>
              <a:t>Community groups concerned with people with developmental disabilities and their family members</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a:xfrm>
            <a:off x="575556" y="1304764"/>
            <a:ext cx="7772400" cy="1139825"/>
          </a:xfrm>
        </p:spPr>
        <p:txBody>
          <a:bodyPr/>
          <a:lstStyle/>
          <a:p>
            <a:pPr eaLnBrk="1" hangingPunct="1">
              <a:defRPr/>
            </a:pPr>
            <a:r>
              <a:rPr lang="en-US" sz="4000" b="1" dirty="0">
                <a:latin typeface="Garamond" charset="0"/>
                <a:cs typeface="+mj-cs"/>
              </a:rPr>
              <a:t>What is the Basic Role of a CAC?</a:t>
            </a:r>
            <a:r>
              <a:rPr lang="en-US" sz="3800" dirty="0">
                <a:latin typeface="Garamond" charset="0"/>
                <a:cs typeface="+mj-cs"/>
              </a:rPr>
              <a:t> </a:t>
            </a:r>
          </a:p>
        </p:txBody>
      </p:sp>
      <p:sp>
        <p:nvSpPr>
          <p:cNvPr id="46084" name="Rectangle 3"/>
          <p:cNvSpPr>
            <a:spLocks noGrp="1" noChangeArrowheads="1"/>
          </p:cNvSpPr>
          <p:nvPr>
            <p:ph type="body" idx="1"/>
          </p:nvPr>
        </p:nvSpPr>
        <p:spPr>
          <a:xfrm>
            <a:off x="503548" y="2672916"/>
            <a:ext cx="8337550" cy="3213720"/>
          </a:xfrm>
        </p:spPr>
        <p:txBody>
          <a:bodyPr/>
          <a:lstStyle/>
          <a:p>
            <a:pPr eaLnBrk="1" hangingPunct="1">
              <a:lnSpc>
                <a:spcPct val="90000"/>
              </a:lnSpc>
              <a:defRPr/>
            </a:pPr>
            <a:r>
              <a:rPr lang="en-US" dirty="0">
                <a:latin typeface="Arial" charset="0"/>
                <a:cs typeface="+mn-cs"/>
              </a:rPr>
              <a:t>Advise and guide the work of the UCEDD</a:t>
            </a:r>
          </a:p>
          <a:p>
            <a:pPr eaLnBrk="1" hangingPunct="1">
              <a:lnSpc>
                <a:spcPct val="90000"/>
              </a:lnSpc>
              <a:defRPr/>
            </a:pPr>
            <a:r>
              <a:rPr lang="en-US" dirty="0">
                <a:latin typeface="Arial" charset="0"/>
                <a:cs typeface="+mn-cs"/>
              </a:rPr>
              <a:t>Help create and move toward the vision of the UCEDD </a:t>
            </a:r>
          </a:p>
          <a:p>
            <a:pPr eaLnBrk="1" hangingPunct="1">
              <a:lnSpc>
                <a:spcPct val="90000"/>
              </a:lnSpc>
              <a:defRPr/>
            </a:pPr>
            <a:r>
              <a:rPr lang="en-US" dirty="0" smtClean="0">
                <a:latin typeface="Arial" charset="0"/>
                <a:cs typeface="+mn-cs"/>
              </a:rPr>
              <a:t>Serve </a:t>
            </a:r>
            <a:r>
              <a:rPr lang="en-US" dirty="0">
                <a:latin typeface="Arial" charset="0"/>
                <a:cs typeface="+mn-cs"/>
              </a:rPr>
              <a:t>as an informal bridge between the community and the university in our state</a:t>
            </a:r>
            <a:r>
              <a:rPr lang="en-US" b="1" dirty="0">
                <a:latin typeface="Arial" charset="0"/>
                <a:cs typeface="+mn-cs"/>
              </a:rPr>
              <a:t>  </a:t>
            </a:r>
          </a:p>
          <a:p>
            <a:pPr eaLnBrk="1" hangingPunct="1">
              <a:lnSpc>
                <a:spcPct val="90000"/>
              </a:lnSpc>
              <a:buFont typeface="Wingdings" charset="0"/>
              <a:buNone/>
              <a:defRPr/>
            </a:pPr>
            <a:endParaRPr lang="en-US" b="1" dirty="0">
              <a:latin typeface="Arial" charset="0"/>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a:xfrm>
            <a:off x="359532" y="1376772"/>
            <a:ext cx="8243888" cy="488950"/>
          </a:xfrm>
        </p:spPr>
        <p:txBody>
          <a:bodyPr/>
          <a:lstStyle/>
          <a:p>
            <a:pPr eaLnBrk="1" hangingPunct="1">
              <a:defRPr/>
            </a:pPr>
            <a:r>
              <a:rPr lang="en-US" sz="4000" b="1" dirty="0">
                <a:latin typeface="Garamond" charset="0"/>
                <a:cs typeface="+mj-cs"/>
              </a:rPr>
              <a:t>Advisory Committees vs. Boards</a:t>
            </a:r>
          </a:p>
        </p:txBody>
      </p:sp>
      <p:sp>
        <p:nvSpPr>
          <p:cNvPr id="47108" name="Rectangle 3"/>
          <p:cNvSpPr>
            <a:spLocks noGrp="1" noChangeArrowheads="1"/>
          </p:cNvSpPr>
          <p:nvPr>
            <p:ph type="body" idx="1"/>
          </p:nvPr>
        </p:nvSpPr>
        <p:spPr>
          <a:xfrm>
            <a:off x="575556" y="2276873"/>
            <a:ext cx="8032750" cy="4140460"/>
          </a:xfrm>
        </p:spPr>
        <p:txBody>
          <a:bodyPr/>
          <a:lstStyle/>
          <a:p>
            <a:pPr eaLnBrk="1" hangingPunct="1">
              <a:defRPr/>
            </a:pPr>
            <a:r>
              <a:rPr lang="en-US" dirty="0">
                <a:latin typeface="Arial" charset="0"/>
                <a:cs typeface="+mn-cs"/>
              </a:rPr>
              <a:t>A </a:t>
            </a:r>
            <a:r>
              <a:rPr lang="en-US" i="1" dirty="0">
                <a:latin typeface="Arial" charset="0"/>
                <a:cs typeface="+mn-cs"/>
              </a:rPr>
              <a:t>Board of Directors</a:t>
            </a:r>
            <a:r>
              <a:rPr lang="en-US" dirty="0">
                <a:latin typeface="Arial" charset="0"/>
                <a:cs typeface="+mn-cs"/>
              </a:rPr>
              <a:t> guides an </a:t>
            </a:r>
            <a:r>
              <a:rPr lang="en-US" dirty="0" smtClean="0">
                <a:latin typeface="Arial" charset="0"/>
                <a:cs typeface="+mn-cs"/>
              </a:rPr>
              <a:t>organization, </a:t>
            </a:r>
            <a:r>
              <a:rPr lang="en-US" dirty="0">
                <a:latin typeface="Arial" charset="0"/>
                <a:cs typeface="+mn-cs"/>
              </a:rPr>
              <a:t>and its members are legally </a:t>
            </a:r>
            <a:r>
              <a:rPr lang="en-US" dirty="0" smtClean="0">
                <a:latin typeface="Arial" charset="0"/>
                <a:cs typeface="+mn-cs"/>
              </a:rPr>
              <a:t>responsible </a:t>
            </a:r>
            <a:r>
              <a:rPr lang="en-US" dirty="0">
                <a:latin typeface="Arial" charset="0"/>
                <a:cs typeface="+mn-cs"/>
              </a:rPr>
              <a:t>for the actions of the </a:t>
            </a:r>
            <a:r>
              <a:rPr lang="en-US" dirty="0" smtClean="0">
                <a:latin typeface="Arial" charset="0"/>
                <a:cs typeface="+mn-cs"/>
              </a:rPr>
              <a:t>organization.</a:t>
            </a:r>
            <a:endParaRPr lang="en-US" dirty="0">
              <a:latin typeface="Arial" charset="0"/>
              <a:cs typeface="+mn-cs"/>
            </a:endParaRPr>
          </a:p>
          <a:p>
            <a:pPr eaLnBrk="1" hangingPunct="1">
              <a:defRPr/>
            </a:pPr>
            <a:r>
              <a:rPr lang="en-US" i="1" dirty="0">
                <a:latin typeface="Arial" charset="0"/>
                <a:cs typeface="+mn-cs"/>
              </a:rPr>
              <a:t>Advisory Committees</a:t>
            </a:r>
            <a:r>
              <a:rPr lang="en-US" dirty="0">
                <a:latin typeface="Arial" charset="0"/>
                <a:cs typeface="+mn-cs"/>
              </a:rPr>
              <a:t> offer advice to an </a:t>
            </a:r>
            <a:r>
              <a:rPr lang="en-US" dirty="0" smtClean="0">
                <a:latin typeface="Arial" charset="0"/>
                <a:cs typeface="+mn-cs"/>
              </a:rPr>
              <a:t>organization, </a:t>
            </a:r>
            <a:r>
              <a:rPr lang="en-US" dirty="0">
                <a:latin typeface="Arial" charset="0"/>
                <a:cs typeface="+mn-cs"/>
              </a:rPr>
              <a:t>but its members have no legal responsibility for the actions of the </a:t>
            </a:r>
            <a:r>
              <a:rPr lang="en-US" dirty="0" smtClean="0">
                <a:latin typeface="Arial" charset="0"/>
                <a:cs typeface="+mn-cs"/>
              </a:rPr>
              <a:t>organization.</a:t>
            </a:r>
            <a:endParaRPr lang="en-US" dirty="0">
              <a:latin typeface="Arial" charset="0"/>
              <a:cs typeface="+mn-cs"/>
            </a:endParaRPr>
          </a:p>
          <a:p>
            <a:pPr eaLnBrk="1" hangingPunct="1">
              <a:buFont typeface="Wingdings" charset="0"/>
              <a:buNone/>
              <a:defRPr/>
            </a:pPr>
            <a:endParaRPr lang="en-US" dirty="0">
              <a:latin typeface="Arial" charset="0"/>
              <a:cs typeface="+mn-cs"/>
            </a:endParaRPr>
          </a:p>
          <a:p>
            <a:pPr algn="ctr" eaLnBrk="1" hangingPunct="1">
              <a:buFont typeface="Wingdings" charset="0"/>
              <a:buNone/>
              <a:defRPr/>
            </a:pPr>
            <a:r>
              <a:rPr lang="en-US" b="1" dirty="0">
                <a:solidFill>
                  <a:schemeClr val="hlink"/>
                </a:solidFill>
                <a:latin typeface="Arial" charset="0"/>
                <a:cs typeface="+mn-cs"/>
              </a:rPr>
              <a:t>UCEDDs have Advisory Committees</a:t>
            </a: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872716"/>
            <a:ext cx="9144000" cy="488950"/>
          </a:xfrm>
        </p:spPr>
        <p:txBody>
          <a:bodyPr/>
          <a:lstStyle/>
          <a:p>
            <a:pPr eaLnBrk="1" hangingPunct="1">
              <a:defRPr/>
            </a:pPr>
            <a:r>
              <a:rPr lang="en-US" sz="4000" b="1" dirty="0">
                <a:latin typeface="Garamond" charset="0"/>
                <a:cs typeface="+mj-cs"/>
              </a:rPr>
              <a:t>What are B</a:t>
            </a:r>
            <a:r>
              <a:rPr lang="en-US" sz="4000" b="1" dirty="0" smtClean="0">
                <a:latin typeface="Garamond" charset="0"/>
                <a:cs typeface="+mj-cs"/>
              </a:rPr>
              <a:t>enefits </a:t>
            </a:r>
            <a:r>
              <a:rPr lang="en-US" sz="4000" b="1" dirty="0">
                <a:latin typeface="Garamond" charset="0"/>
                <a:cs typeface="+mj-cs"/>
              </a:rPr>
              <a:t>of the </a:t>
            </a:r>
            <a:r>
              <a:rPr lang="en-US" sz="4000" b="1" dirty="0" smtClean="0">
                <a:latin typeface="Garamond" charset="0"/>
                <a:cs typeface="+mj-cs"/>
              </a:rPr>
              <a:t/>
            </a:r>
            <a:br>
              <a:rPr lang="en-US" sz="4000" b="1" dirty="0" smtClean="0">
                <a:latin typeface="Garamond" charset="0"/>
                <a:cs typeface="+mj-cs"/>
              </a:rPr>
            </a:br>
            <a:r>
              <a:rPr lang="en-US" sz="4000" b="1" dirty="0" smtClean="0">
                <a:latin typeface="Garamond" charset="0"/>
                <a:cs typeface="+mj-cs"/>
              </a:rPr>
              <a:t>CAC</a:t>
            </a:r>
            <a:r>
              <a:rPr lang="en-US" sz="4000" b="1" dirty="0">
                <a:latin typeface="Garamond" charset="0"/>
                <a:cs typeface="+mj-cs"/>
              </a:rPr>
              <a:t>-UCEDD </a:t>
            </a:r>
            <a:r>
              <a:rPr lang="en-US" sz="4000" b="1" dirty="0" smtClean="0">
                <a:latin typeface="Garamond" charset="0"/>
                <a:cs typeface="+mj-cs"/>
              </a:rPr>
              <a:t>Relationship</a:t>
            </a:r>
            <a:r>
              <a:rPr lang="en-US" sz="4000" b="1" dirty="0">
                <a:latin typeface="Garamond" charset="0"/>
                <a:cs typeface="+mj-cs"/>
              </a:rPr>
              <a:t>?</a:t>
            </a:r>
            <a:r>
              <a:rPr lang="en-US" dirty="0">
                <a:latin typeface="Garamond" charset="0"/>
                <a:cs typeface="+mj-cs"/>
              </a:rPr>
              <a:t> </a:t>
            </a:r>
          </a:p>
        </p:txBody>
      </p:sp>
      <p:sp>
        <p:nvSpPr>
          <p:cNvPr id="49156" name="Rectangle 3"/>
          <p:cNvSpPr>
            <a:spLocks noGrp="1" noChangeArrowheads="1"/>
          </p:cNvSpPr>
          <p:nvPr>
            <p:ph sz="quarter" idx="13"/>
          </p:nvPr>
        </p:nvSpPr>
        <p:spPr>
          <a:xfrm>
            <a:off x="863588" y="2024844"/>
            <a:ext cx="7344816" cy="4295671"/>
          </a:xfrm>
        </p:spPr>
        <p:txBody>
          <a:bodyPr/>
          <a:lstStyle/>
          <a:p>
            <a:pPr eaLnBrk="1" hangingPunct="1">
              <a:defRPr/>
            </a:pPr>
            <a:r>
              <a:rPr lang="en-US" sz="2600" dirty="0">
                <a:latin typeface="+mn-lt"/>
                <a:cs typeface="+mn-cs"/>
              </a:rPr>
              <a:t>The CAC is a bridge from the university </a:t>
            </a:r>
            <a:r>
              <a:rPr lang="en-US" sz="2600" dirty="0" smtClean="0">
                <a:latin typeface="+mn-lt"/>
                <a:cs typeface="+mn-cs"/>
              </a:rPr>
              <a:t>and </a:t>
            </a:r>
            <a:r>
              <a:rPr lang="en-US" sz="2600" dirty="0">
                <a:latin typeface="+mn-lt"/>
                <a:cs typeface="+mn-cs"/>
              </a:rPr>
              <a:t>the UCEDD to the </a:t>
            </a:r>
            <a:r>
              <a:rPr lang="en-US" sz="2600" dirty="0" smtClean="0">
                <a:latin typeface="+mn-lt"/>
                <a:cs typeface="+mn-cs"/>
              </a:rPr>
              <a:t>community.</a:t>
            </a:r>
          </a:p>
          <a:p>
            <a:pPr>
              <a:buFont typeface="Arial"/>
              <a:buChar char="•"/>
              <a:defRPr/>
            </a:pPr>
            <a:r>
              <a:rPr lang="en-US" sz="2600" dirty="0" smtClean="0">
                <a:latin typeface="+mn-lt"/>
                <a:cs typeface="+mn-cs"/>
              </a:rPr>
              <a:t>Participation </a:t>
            </a:r>
            <a:r>
              <a:rPr lang="en-US" sz="2600" dirty="0">
                <a:latin typeface="+mn-lt"/>
                <a:cs typeface="+mn-cs"/>
              </a:rPr>
              <a:t>in the CAC can be a leadership opportunity for members as disability advocates and </a:t>
            </a:r>
            <a:r>
              <a:rPr lang="en-US" sz="2600" dirty="0" smtClean="0">
                <a:latin typeface="+mn-lt"/>
                <a:cs typeface="+mn-cs"/>
              </a:rPr>
              <a:t>mentors. </a:t>
            </a:r>
          </a:p>
          <a:p>
            <a:pPr>
              <a:buFont typeface="Arial"/>
              <a:buChar char="•"/>
              <a:defRPr/>
            </a:pPr>
            <a:r>
              <a:rPr lang="en-US" sz="2600" dirty="0" smtClean="0">
                <a:latin typeface="+mn-lt"/>
              </a:rPr>
              <a:t>CACs </a:t>
            </a:r>
            <a:r>
              <a:rPr lang="en-US" sz="2600" dirty="0">
                <a:latin typeface="+mn-lt"/>
              </a:rPr>
              <a:t>bring together decision-makers and people with different ways of looking at issues that </a:t>
            </a:r>
            <a:r>
              <a:rPr lang="en-US" sz="2600" dirty="0" smtClean="0">
                <a:latin typeface="+mn-lt"/>
              </a:rPr>
              <a:t>may </a:t>
            </a:r>
            <a:r>
              <a:rPr lang="en-US" sz="2600" dirty="0">
                <a:latin typeface="+mn-lt"/>
              </a:rPr>
              <a:t>not have met </a:t>
            </a:r>
            <a:r>
              <a:rPr lang="en-US" sz="2600" dirty="0" smtClean="0">
                <a:latin typeface="+mn-lt"/>
              </a:rPr>
              <a:t>before. </a:t>
            </a:r>
            <a:endParaRPr lang="en-US" sz="2600" dirty="0">
              <a:latin typeface="+mn-lt"/>
            </a:endParaRPr>
          </a:p>
          <a:p>
            <a:pPr>
              <a:buFont typeface="Arial"/>
              <a:buChar char="•"/>
              <a:defRPr/>
            </a:pPr>
            <a:r>
              <a:rPr lang="en-US" sz="2600" dirty="0">
                <a:latin typeface="+mn-lt"/>
              </a:rPr>
              <a:t>CACs provide an opportunity for a culturally </a:t>
            </a:r>
            <a:r>
              <a:rPr lang="en-US" sz="2600" dirty="0" smtClean="0">
                <a:latin typeface="+mn-lt"/>
              </a:rPr>
              <a:t>diverse forum </a:t>
            </a:r>
            <a:r>
              <a:rPr lang="en-US" sz="2600" dirty="0">
                <a:latin typeface="+mn-lt"/>
              </a:rPr>
              <a:t>on </a:t>
            </a:r>
            <a:r>
              <a:rPr lang="en-US" sz="2600" dirty="0" smtClean="0">
                <a:latin typeface="+mn-lt"/>
              </a:rPr>
              <a:t>disability. </a:t>
            </a:r>
            <a:endParaRPr lang="en-US" sz="2600" dirty="0">
              <a:latin typeface="+mn-lt"/>
            </a:endParaRPr>
          </a:p>
          <a:p>
            <a:pPr eaLnBrk="1" hangingPunct="1">
              <a:lnSpc>
                <a:spcPct val="90000"/>
              </a:lnSpc>
              <a:defRPr/>
            </a:pPr>
            <a:endParaRPr lang="en-US" sz="2400" dirty="0">
              <a:latin typeface="+mn-lt"/>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59532" y="3068960"/>
            <a:ext cx="8243888" cy="488950"/>
          </a:xfrm>
        </p:spPr>
        <p:txBody>
          <a:bodyPr/>
          <a:lstStyle/>
          <a:p>
            <a:r>
              <a:rPr lang="en-US" dirty="0" smtClean="0"/>
              <a:t>END</a:t>
            </a:r>
            <a:endParaRPr lang="en-US" dirty="0"/>
          </a:p>
        </p:txBody>
      </p:sp>
    </p:spTree>
    <p:extLst>
      <p:ext uri="{BB962C8B-B14F-4D97-AF65-F5344CB8AC3E}">
        <p14:creationId xmlns:p14="http://schemas.microsoft.com/office/powerpoint/2010/main" val="290008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Organization Chart 2"/>
          <p:cNvGrpSpPr>
            <a:grpSpLocks/>
          </p:cNvGrpSpPr>
          <p:nvPr/>
        </p:nvGrpSpPr>
        <p:grpSpPr bwMode="auto">
          <a:xfrm>
            <a:off x="304800" y="609600"/>
            <a:ext cx="8305800" cy="5516563"/>
            <a:chOff x="1152" y="1297"/>
            <a:chExt cx="3884" cy="863"/>
          </a:xfrm>
        </p:grpSpPr>
        <p:sp>
          <p:nvSpPr>
            <p:cNvPr id="29734" name="AutoShape 3"/>
            <p:cNvSpPr>
              <a:spLocks noChangeAspect="1" noChangeArrowheads="1" noTextEdit="1"/>
            </p:cNvSpPr>
            <p:nvPr/>
          </p:nvSpPr>
          <p:spPr bwMode="auto">
            <a:xfrm>
              <a:off x="1152" y="1297"/>
              <a:ext cx="3884" cy="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cxnSp>
          <p:nvCxnSpPr>
            <p:cNvPr id="29735" name="_s1028"/>
            <p:cNvCxnSpPr>
              <a:cxnSpLocks noChangeShapeType="1"/>
              <a:stCxn id="29740" idx="0"/>
              <a:endCxn id="29739" idx="2"/>
            </p:cNvCxnSpPr>
            <p:nvPr/>
          </p:nvCxnSpPr>
          <p:spPr bwMode="auto">
            <a:xfrm rot="-5400000">
              <a:off x="2268" y="1044"/>
              <a:ext cx="144" cy="1511"/>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9736" name="_s1029"/>
            <p:cNvCxnSpPr>
              <a:cxnSpLocks noChangeShapeType="1"/>
              <a:stCxn id="29743" idx="0"/>
              <a:endCxn id="29739" idx="2"/>
            </p:cNvCxnSpPr>
            <p:nvPr/>
          </p:nvCxnSpPr>
          <p:spPr bwMode="auto">
            <a:xfrm rot="5400000" flipH="1">
              <a:off x="3778" y="1045"/>
              <a:ext cx="144" cy="1510"/>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9737" name="_s1030"/>
            <p:cNvCxnSpPr>
              <a:cxnSpLocks noChangeShapeType="1"/>
              <a:stCxn id="29742" idx="0"/>
              <a:endCxn id="29739" idx="2"/>
            </p:cNvCxnSpPr>
            <p:nvPr/>
          </p:nvCxnSpPr>
          <p:spPr bwMode="auto">
            <a:xfrm rot="5400000" flipH="1">
              <a:off x="3275" y="1548"/>
              <a:ext cx="144" cy="503"/>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9738" name="_s1031"/>
            <p:cNvCxnSpPr>
              <a:cxnSpLocks noChangeShapeType="1"/>
              <a:stCxn id="29741" idx="0"/>
              <a:endCxn id="29739" idx="2"/>
            </p:cNvCxnSpPr>
            <p:nvPr/>
          </p:nvCxnSpPr>
          <p:spPr bwMode="auto">
            <a:xfrm rot="-5400000">
              <a:off x="2771" y="1548"/>
              <a:ext cx="144" cy="504"/>
            </a:xfrm>
            <a:prstGeom prst="bentConnector3">
              <a:avLst>
                <a:gd name="adj1" fmla="val 12412"/>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29739" name="_s1032"/>
            <p:cNvSpPr>
              <a:spLocks noChangeArrowheads="1"/>
            </p:cNvSpPr>
            <p:nvPr/>
          </p:nvSpPr>
          <p:spPr bwMode="auto">
            <a:xfrm>
              <a:off x="2663" y="1440"/>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a:solidFill>
                    <a:schemeClr val="bg1"/>
                  </a:solidFill>
                  <a:latin typeface="Garamond" charset="0"/>
                </a:rPr>
                <a:t>The</a:t>
              </a:r>
            </a:p>
            <a:p>
              <a:pPr algn="ctr">
                <a:spcBef>
                  <a:spcPct val="0"/>
                </a:spcBef>
                <a:buClrTx/>
                <a:buSzTx/>
                <a:buFontTx/>
                <a:buNone/>
              </a:pPr>
              <a:r>
                <a:rPr lang="en-US" sz="1800" b="1" dirty="0" smtClean="0">
                  <a:solidFill>
                    <a:schemeClr val="bg1"/>
                  </a:solidFill>
                  <a:latin typeface="Garamond" charset="0"/>
                </a:rPr>
                <a:t>Developmental</a:t>
              </a:r>
            </a:p>
            <a:p>
              <a:pPr algn="ctr">
                <a:spcBef>
                  <a:spcPct val="0"/>
                </a:spcBef>
                <a:buClrTx/>
                <a:buSzTx/>
                <a:buFontTx/>
                <a:buNone/>
              </a:pPr>
              <a:r>
                <a:rPr lang="en-US" sz="1800" b="1" dirty="0" smtClean="0">
                  <a:solidFill>
                    <a:schemeClr val="bg1"/>
                  </a:solidFill>
                  <a:latin typeface="Garamond" charset="0"/>
                </a:rPr>
                <a:t>Disabilities Act</a:t>
              </a:r>
            </a:p>
            <a:p>
              <a:pPr algn="ctr">
                <a:spcBef>
                  <a:spcPct val="0"/>
                </a:spcBef>
                <a:buClrTx/>
                <a:buSzTx/>
                <a:buFontTx/>
                <a:buNone/>
              </a:pPr>
              <a:endParaRPr lang="en-US" sz="1800" b="1" dirty="0">
                <a:solidFill>
                  <a:schemeClr val="bg1"/>
                </a:solidFill>
                <a:latin typeface="Garamond" charset="0"/>
              </a:endParaRPr>
            </a:p>
            <a:p>
              <a:pPr algn="ctr">
                <a:spcBef>
                  <a:spcPct val="0"/>
                </a:spcBef>
                <a:buClrTx/>
                <a:buSzTx/>
                <a:buFontTx/>
                <a:buNone/>
              </a:pPr>
              <a:r>
                <a:rPr lang="en-US" sz="1800" b="1" dirty="0" smtClean="0">
                  <a:solidFill>
                    <a:schemeClr val="bg1"/>
                  </a:solidFill>
                  <a:latin typeface="Garamond" charset="0"/>
                </a:rPr>
                <a:t>“DD Act”</a:t>
              </a:r>
              <a:endParaRPr lang="en-US" sz="1800" b="1" dirty="0">
                <a:solidFill>
                  <a:schemeClr val="bg1"/>
                </a:solidFill>
                <a:latin typeface="Garamond" charset="0"/>
              </a:endParaRPr>
            </a:p>
          </p:txBody>
        </p:sp>
        <p:sp>
          <p:nvSpPr>
            <p:cNvPr id="29740" name="_s1033"/>
            <p:cNvSpPr>
              <a:spLocks noChangeArrowheads="1"/>
            </p:cNvSpPr>
            <p:nvPr/>
          </p:nvSpPr>
          <p:spPr bwMode="auto">
            <a:xfrm>
              <a:off x="1152" y="1872"/>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smtClean="0">
                  <a:solidFill>
                    <a:schemeClr val="bg1"/>
                  </a:solidFill>
                  <a:latin typeface="Garamond" charset="0"/>
                </a:rPr>
                <a:t>University</a:t>
              </a:r>
            </a:p>
            <a:p>
              <a:pPr algn="ctr">
                <a:spcBef>
                  <a:spcPct val="0"/>
                </a:spcBef>
                <a:buClrTx/>
                <a:buSzTx/>
                <a:buFontTx/>
                <a:buNone/>
              </a:pPr>
              <a:r>
                <a:rPr lang="en-US" sz="1800" b="1" dirty="0" smtClean="0">
                  <a:solidFill>
                    <a:schemeClr val="bg1"/>
                  </a:solidFill>
                  <a:latin typeface="Garamond" charset="0"/>
                </a:rPr>
                <a:t>Centers for </a:t>
              </a:r>
            </a:p>
            <a:p>
              <a:pPr algn="ctr">
                <a:spcBef>
                  <a:spcPct val="0"/>
                </a:spcBef>
                <a:buClrTx/>
                <a:buSzTx/>
                <a:buFontTx/>
                <a:buNone/>
              </a:pPr>
              <a:r>
                <a:rPr lang="en-US" sz="1800" b="1" dirty="0" smtClean="0">
                  <a:solidFill>
                    <a:schemeClr val="bg1"/>
                  </a:solidFill>
                  <a:latin typeface="Garamond" charset="0"/>
                </a:rPr>
                <a:t>Excellence in</a:t>
              </a:r>
            </a:p>
            <a:p>
              <a:pPr algn="ctr">
                <a:spcBef>
                  <a:spcPct val="0"/>
                </a:spcBef>
                <a:buClrTx/>
                <a:buSzTx/>
                <a:buFontTx/>
                <a:buNone/>
              </a:pPr>
              <a:r>
                <a:rPr lang="en-US" sz="1800" b="1" dirty="0" smtClean="0">
                  <a:solidFill>
                    <a:schemeClr val="bg1"/>
                  </a:solidFill>
                  <a:latin typeface="Garamond" charset="0"/>
                </a:rPr>
                <a:t>Developmental</a:t>
              </a:r>
            </a:p>
            <a:p>
              <a:pPr algn="ctr">
                <a:spcBef>
                  <a:spcPct val="0"/>
                </a:spcBef>
                <a:buClrTx/>
                <a:buSzTx/>
                <a:buFontTx/>
                <a:buNone/>
              </a:pPr>
              <a:r>
                <a:rPr lang="en-US" sz="1800" b="1" dirty="0" smtClean="0">
                  <a:solidFill>
                    <a:schemeClr val="bg1"/>
                  </a:solidFill>
                  <a:latin typeface="Garamond" charset="0"/>
                </a:rPr>
                <a:t>Disabilities</a:t>
              </a:r>
            </a:p>
            <a:p>
              <a:pPr algn="ctr">
                <a:spcBef>
                  <a:spcPct val="0"/>
                </a:spcBef>
                <a:buClrTx/>
                <a:buSzTx/>
                <a:buFontTx/>
                <a:buNone/>
              </a:pPr>
              <a:endParaRPr lang="en-US" sz="800" b="1" dirty="0" smtClean="0">
                <a:solidFill>
                  <a:schemeClr val="bg1"/>
                </a:solidFill>
                <a:latin typeface="Garamond" charset="0"/>
              </a:endParaRPr>
            </a:p>
            <a:p>
              <a:pPr algn="ctr">
                <a:spcBef>
                  <a:spcPct val="0"/>
                </a:spcBef>
                <a:buClrTx/>
                <a:buSzTx/>
                <a:buFontTx/>
                <a:buNone/>
              </a:pPr>
              <a:r>
                <a:rPr lang="en-US" sz="1800" b="1" dirty="0" smtClean="0">
                  <a:solidFill>
                    <a:schemeClr val="bg1"/>
                  </a:solidFill>
                  <a:latin typeface="Garamond" charset="0"/>
                </a:rPr>
                <a:t>CCIDS</a:t>
              </a:r>
              <a:endParaRPr lang="en-US" sz="1800" b="1" dirty="0">
                <a:solidFill>
                  <a:schemeClr val="bg1"/>
                </a:solidFill>
                <a:latin typeface="Garamond" charset="0"/>
              </a:endParaRPr>
            </a:p>
          </p:txBody>
        </p:sp>
        <p:sp>
          <p:nvSpPr>
            <p:cNvPr id="29741" name="_s1034"/>
            <p:cNvSpPr>
              <a:spLocks noChangeArrowheads="1"/>
            </p:cNvSpPr>
            <p:nvPr/>
          </p:nvSpPr>
          <p:spPr bwMode="auto">
            <a:xfrm>
              <a:off x="2159" y="1872"/>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smtClean="0">
                  <a:solidFill>
                    <a:schemeClr val="bg1"/>
                  </a:solidFill>
                  <a:latin typeface="Garamond" charset="0"/>
                </a:rPr>
                <a:t>Protection &amp;</a:t>
              </a:r>
            </a:p>
            <a:p>
              <a:pPr algn="ctr">
                <a:spcBef>
                  <a:spcPct val="0"/>
                </a:spcBef>
                <a:buClrTx/>
                <a:buSzTx/>
                <a:buFontTx/>
                <a:buNone/>
              </a:pPr>
              <a:r>
                <a:rPr lang="en-US" sz="1800" b="1" dirty="0" smtClean="0">
                  <a:solidFill>
                    <a:schemeClr val="bg1"/>
                  </a:solidFill>
                  <a:latin typeface="Garamond" charset="0"/>
                </a:rPr>
                <a:t>Advocacy</a:t>
              </a:r>
            </a:p>
            <a:p>
              <a:pPr algn="ctr">
                <a:spcBef>
                  <a:spcPct val="0"/>
                </a:spcBef>
                <a:buClrTx/>
                <a:buSzTx/>
                <a:buFontTx/>
                <a:buNone/>
              </a:pPr>
              <a:endParaRPr lang="en-US" sz="1800" b="1" dirty="0" smtClean="0">
                <a:solidFill>
                  <a:schemeClr val="bg1"/>
                </a:solidFill>
                <a:latin typeface="Garamond" charset="0"/>
              </a:endParaRPr>
            </a:p>
            <a:p>
              <a:pPr algn="ctr">
                <a:spcBef>
                  <a:spcPct val="0"/>
                </a:spcBef>
                <a:buClrTx/>
                <a:buSzTx/>
                <a:buFontTx/>
                <a:buNone/>
              </a:pPr>
              <a:r>
                <a:rPr lang="en-US" sz="1800" b="1" dirty="0" smtClean="0">
                  <a:solidFill>
                    <a:schemeClr val="bg1"/>
                  </a:solidFill>
                  <a:latin typeface="Garamond" charset="0"/>
                </a:rPr>
                <a:t>Disability Rights</a:t>
              </a:r>
            </a:p>
            <a:p>
              <a:pPr algn="ctr">
                <a:spcBef>
                  <a:spcPct val="0"/>
                </a:spcBef>
                <a:buClrTx/>
                <a:buSzTx/>
                <a:buFontTx/>
                <a:buNone/>
              </a:pPr>
              <a:r>
                <a:rPr lang="en-US" sz="1800" b="1" dirty="0" smtClean="0">
                  <a:solidFill>
                    <a:schemeClr val="bg1"/>
                  </a:solidFill>
                  <a:latin typeface="Garamond" charset="0"/>
                </a:rPr>
                <a:t>Center of Maine</a:t>
              </a:r>
              <a:endParaRPr lang="en-US" sz="1800" b="1" dirty="0">
                <a:solidFill>
                  <a:schemeClr val="bg1"/>
                </a:solidFill>
                <a:latin typeface="Garamond" charset="0"/>
              </a:endParaRPr>
            </a:p>
          </p:txBody>
        </p:sp>
        <p:sp>
          <p:nvSpPr>
            <p:cNvPr id="29742" name="_s1035"/>
            <p:cNvSpPr>
              <a:spLocks noChangeArrowheads="1"/>
            </p:cNvSpPr>
            <p:nvPr/>
          </p:nvSpPr>
          <p:spPr bwMode="auto">
            <a:xfrm>
              <a:off x="3166" y="1872"/>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smtClean="0">
                  <a:solidFill>
                    <a:schemeClr val="bg1"/>
                  </a:solidFill>
                  <a:latin typeface="Garamond" charset="0"/>
                </a:rPr>
                <a:t>Developmental</a:t>
              </a:r>
            </a:p>
            <a:p>
              <a:pPr algn="ctr">
                <a:spcBef>
                  <a:spcPct val="0"/>
                </a:spcBef>
                <a:buClrTx/>
                <a:buSzTx/>
                <a:buFontTx/>
                <a:buNone/>
              </a:pPr>
              <a:r>
                <a:rPr lang="en-US" sz="1800" b="1" dirty="0" smtClean="0">
                  <a:solidFill>
                    <a:schemeClr val="bg1"/>
                  </a:solidFill>
                  <a:latin typeface="Garamond" charset="0"/>
                </a:rPr>
                <a:t>Disabilities</a:t>
              </a:r>
            </a:p>
            <a:p>
              <a:pPr algn="ctr">
                <a:spcBef>
                  <a:spcPct val="0"/>
                </a:spcBef>
                <a:buClrTx/>
                <a:buSzTx/>
                <a:buFontTx/>
                <a:buNone/>
              </a:pPr>
              <a:r>
                <a:rPr lang="en-US" sz="1800" b="1" dirty="0" smtClean="0">
                  <a:solidFill>
                    <a:schemeClr val="bg1"/>
                  </a:solidFill>
                  <a:latin typeface="Garamond" charset="0"/>
                </a:rPr>
                <a:t>Councils</a:t>
              </a:r>
            </a:p>
            <a:p>
              <a:pPr algn="ctr">
                <a:spcBef>
                  <a:spcPct val="0"/>
                </a:spcBef>
                <a:buClrTx/>
                <a:buSzTx/>
                <a:buFontTx/>
                <a:buNone/>
              </a:pPr>
              <a:endParaRPr lang="en-US" sz="800" b="1" dirty="0" smtClean="0">
                <a:solidFill>
                  <a:schemeClr val="bg1"/>
                </a:solidFill>
                <a:latin typeface="Garamond" charset="0"/>
              </a:endParaRPr>
            </a:p>
            <a:p>
              <a:pPr algn="ctr">
                <a:spcBef>
                  <a:spcPct val="0"/>
                </a:spcBef>
                <a:buClrTx/>
                <a:buSzTx/>
                <a:buFontTx/>
                <a:buNone/>
              </a:pPr>
              <a:r>
                <a:rPr lang="en-US" sz="1800" b="1" dirty="0" smtClean="0">
                  <a:solidFill>
                    <a:schemeClr val="bg1"/>
                  </a:solidFill>
                  <a:latin typeface="Garamond" charset="0"/>
                </a:rPr>
                <a:t>Maine DD </a:t>
              </a:r>
            </a:p>
            <a:p>
              <a:pPr algn="ctr">
                <a:spcBef>
                  <a:spcPct val="0"/>
                </a:spcBef>
                <a:buClrTx/>
                <a:buSzTx/>
                <a:buFontTx/>
                <a:buNone/>
              </a:pPr>
              <a:r>
                <a:rPr lang="en-US" sz="1800" b="1" dirty="0" smtClean="0">
                  <a:solidFill>
                    <a:schemeClr val="bg1"/>
                  </a:solidFill>
                  <a:latin typeface="Garamond" charset="0"/>
                </a:rPr>
                <a:t>Council</a:t>
              </a:r>
              <a:endParaRPr lang="en-US" sz="1800" b="1" dirty="0">
                <a:solidFill>
                  <a:schemeClr val="bg1"/>
                </a:solidFill>
                <a:latin typeface="Garamond" charset="0"/>
              </a:endParaRPr>
            </a:p>
          </p:txBody>
        </p:sp>
        <p:sp>
          <p:nvSpPr>
            <p:cNvPr id="29743" name="_s1036"/>
            <p:cNvSpPr>
              <a:spLocks noChangeArrowheads="1"/>
            </p:cNvSpPr>
            <p:nvPr/>
          </p:nvSpPr>
          <p:spPr bwMode="auto">
            <a:xfrm>
              <a:off x="4173" y="1872"/>
              <a:ext cx="863" cy="288"/>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smtClean="0">
                  <a:solidFill>
                    <a:schemeClr val="bg1"/>
                  </a:solidFill>
                  <a:latin typeface="Garamond" charset="0"/>
                </a:rPr>
                <a:t>Projects of </a:t>
              </a:r>
            </a:p>
            <a:p>
              <a:pPr algn="ctr">
                <a:spcBef>
                  <a:spcPct val="0"/>
                </a:spcBef>
                <a:buClrTx/>
                <a:buSzTx/>
                <a:buFontTx/>
                <a:buNone/>
              </a:pPr>
              <a:r>
                <a:rPr lang="en-US" sz="1800" b="1" dirty="0" smtClean="0">
                  <a:solidFill>
                    <a:schemeClr val="bg1"/>
                  </a:solidFill>
                  <a:latin typeface="Garamond" charset="0"/>
                </a:rPr>
                <a:t>National</a:t>
              </a:r>
            </a:p>
            <a:p>
              <a:pPr algn="ctr">
                <a:spcBef>
                  <a:spcPct val="0"/>
                </a:spcBef>
                <a:buClrTx/>
                <a:buSzTx/>
                <a:buFontTx/>
                <a:buNone/>
              </a:pPr>
              <a:r>
                <a:rPr lang="en-US" sz="1800" b="1" dirty="0" smtClean="0">
                  <a:solidFill>
                    <a:schemeClr val="bg1"/>
                  </a:solidFill>
                  <a:latin typeface="Garamond" charset="0"/>
                </a:rPr>
                <a:t>Significance</a:t>
              </a:r>
            </a:p>
            <a:p>
              <a:pPr algn="ctr">
                <a:spcBef>
                  <a:spcPct val="0"/>
                </a:spcBef>
                <a:buClrTx/>
                <a:buSzTx/>
                <a:buFontTx/>
                <a:buNone/>
              </a:pPr>
              <a:endParaRPr lang="en-US" sz="1800" b="1" dirty="0">
                <a:solidFill>
                  <a:schemeClr val="bg1"/>
                </a:solidFill>
                <a:latin typeface="Garamond" charset="0"/>
              </a:endParaRPr>
            </a:p>
            <a:p>
              <a:pPr algn="ctr">
                <a:spcBef>
                  <a:spcPct val="0"/>
                </a:spcBef>
                <a:buClrTx/>
                <a:buSzTx/>
                <a:buFontTx/>
                <a:buNone/>
              </a:pPr>
              <a:r>
                <a:rPr lang="en-US" sz="1800" b="1" dirty="0" smtClean="0">
                  <a:solidFill>
                    <a:schemeClr val="bg1"/>
                  </a:solidFill>
                  <a:latin typeface="Garamond" charset="0"/>
                </a:rPr>
                <a:t>(NEAT Peer-to</a:t>
              </a:r>
            </a:p>
            <a:p>
              <a:pPr algn="ctr">
                <a:spcBef>
                  <a:spcPct val="0"/>
                </a:spcBef>
                <a:buClrTx/>
                <a:buSzTx/>
                <a:buFontTx/>
                <a:buNone/>
              </a:pPr>
              <a:r>
                <a:rPr lang="en-US" sz="1800" b="1" dirty="0" smtClean="0">
                  <a:solidFill>
                    <a:schemeClr val="bg1"/>
                  </a:solidFill>
                  <a:latin typeface="Garamond" charset="0"/>
                </a:rPr>
                <a:t>Peer Project)</a:t>
              </a:r>
              <a:endParaRPr lang="en-US" sz="1800" b="1" dirty="0">
                <a:solidFill>
                  <a:schemeClr val="bg1"/>
                </a:solidFill>
                <a:latin typeface="Garamond" charset="0"/>
              </a:endParaRPr>
            </a:p>
          </p:txBody>
        </p:sp>
      </p:grpSp>
      <p:sp>
        <p:nvSpPr>
          <p:cNvPr id="29699" name="_s1033"/>
          <p:cNvSpPr>
            <a:spLocks noChangeArrowheads="1"/>
          </p:cNvSpPr>
          <p:nvPr/>
        </p:nvSpPr>
        <p:spPr bwMode="auto">
          <a:xfrm>
            <a:off x="719572" y="3511860"/>
            <a:ext cx="7488832" cy="457200"/>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p>
            <a:pPr algn="ctr">
              <a:spcBef>
                <a:spcPct val="0"/>
              </a:spcBef>
              <a:buClrTx/>
              <a:buSzTx/>
              <a:buFontTx/>
              <a:buNone/>
            </a:pPr>
            <a:r>
              <a:rPr lang="en-US" sz="1800" b="1" dirty="0" smtClean="0">
                <a:solidFill>
                  <a:schemeClr val="bg1"/>
                </a:solidFill>
                <a:latin typeface="Garamond" charset="0"/>
              </a:rPr>
              <a:t>Administration on Intellectual and Developmental Disabilities (AIDD) </a:t>
            </a:r>
            <a:endParaRPr lang="en-US" sz="1800" b="1" dirty="0">
              <a:solidFill>
                <a:schemeClr val="bg1"/>
              </a:solidFill>
              <a:latin typeface="Garamond" charset="0"/>
            </a:endParaRPr>
          </a:p>
        </p:txBody>
      </p:sp>
      <p:grpSp>
        <p:nvGrpSpPr>
          <p:cNvPr id="29700" name="Group 14"/>
          <p:cNvGrpSpPr>
            <a:grpSpLocks noChangeAspect="1"/>
          </p:cNvGrpSpPr>
          <p:nvPr/>
        </p:nvGrpSpPr>
        <p:grpSpPr bwMode="auto">
          <a:xfrm>
            <a:off x="1828800" y="914400"/>
            <a:ext cx="1506538" cy="1524000"/>
            <a:chOff x="1800" y="1067"/>
            <a:chExt cx="2160" cy="2185"/>
          </a:xfrm>
        </p:grpSpPr>
        <p:sp>
          <p:nvSpPr>
            <p:cNvPr id="29702" name="AutoShape 15"/>
            <p:cNvSpPr>
              <a:spLocks noChangeAspect="1" noChangeArrowheads="1" noTextEdit="1"/>
            </p:cNvSpPr>
            <p:nvPr/>
          </p:nvSpPr>
          <p:spPr bwMode="auto">
            <a:xfrm>
              <a:off x="1800" y="1067"/>
              <a:ext cx="2160" cy="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29703" name="Freeform 16"/>
            <p:cNvSpPr>
              <a:spLocks/>
            </p:cNvSpPr>
            <p:nvPr/>
          </p:nvSpPr>
          <p:spPr bwMode="auto">
            <a:xfrm>
              <a:off x="1800" y="1385"/>
              <a:ext cx="2141" cy="1343"/>
            </a:xfrm>
            <a:custGeom>
              <a:avLst/>
              <a:gdLst>
                <a:gd name="T0" fmla="*/ 0 w 4282"/>
                <a:gd name="T1" fmla="*/ 0 h 2686"/>
                <a:gd name="T2" fmla="*/ 536 w 4282"/>
                <a:gd name="T3" fmla="*/ 0 h 2686"/>
                <a:gd name="T4" fmla="*/ 536 w 4282"/>
                <a:gd name="T5" fmla="*/ 336 h 2686"/>
                <a:gd name="T6" fmla="*/ 0 w 4282"/>
                <a:gd name="T7" fmla="*/ 336 h 2686"/>
                <a:gd name="T8" fmla="*/ 0 w 4282"/>
                <a:gd name="T9" fmla="*/ 0 h 2686"/>
                <a:gd name="T10" fmla="*/ 0 w 4282"/>
                <a:gd name="T11" fmla="*/ 0 h 26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282" h="2686">
                  <a:moveTo>
                    <a:pt x="0" y="0"/>
                  </a:moveTo>
                  <a:lnTo>
                    <a:pt x="4282" y="0"/>
                  </a:lnTo>
                  <a:lnTo>
                    <a:pt x="4282" y="2686"/>
                  </a:lnTo>
                  <a:lnTo>
                    <a:pt x="0" y="2686"/>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4" name="Freeform 17"/>
            <p:cNvSpPr>
              <a:spLocks/>
            </p:cNvSpPr>
            <p:nvPr/>
          </p:nvSpPr>
          <p:spPr bwMode="auto">
            <a:xfrm>
              <a:off x="1800" y="1360"/>
              <a:ext cx="2141" cy="1873"/>
            </a:xfrm>
            <a:custGeom>
              <a:avLst/>
              <a:gdLst>
                <a:gd name="T0" fmla="*/ 258 w 4282"/>
                <a:gd name="T1" fmla="*/ 0 h 3747"/>
                <a:gd name="T2" fmla="*/ 233 w 4282"/>
                <a:gd name="T3" fmla="*/ 6 h 3747"/>
                <a:gd name="T4" fmla="*/ 219 w 4282"/>
                <a:gd name="T5" fmla="*/ 29 h 3747"/>
                <a:gd name="T6" fmla="*/ 230 w 4282"/>
                <a:gd name="T7" fmla="*/ 61 h 3747"/>
                <a:gd name="T8" fmla="*/ 232 w 4282"/>
                <a:gd name="T9" fmla="*/ 85 h 3747"/>
                <a:gd name="T10" fmla="*/ 203 w 4282"/>
                <a:gd name="T11" fmla="*/ 111 h 3747"/>
                <a:gd name="T12" fmla="*/ 179 w 4282"/>
                <a:gd name="T13" fmla="*/ 136 h 3747"/>
                <a:gd name="T14" fmla="*/ 166 w 4282"/>
                <a:gd name="T15" fmla="*/ 177 h 3747"/>
                <a:gd name="T16" fmla="*/ 169 w 4282"/>
                <a:gd name="T17" fmla="*/ 215 h 3747"/>
                <a:gd name="T18" fmla="*/ 180 w 4282"/>
                <a:gd name="T19" fmla="*/ 270 h 3747"/>
                <a:gd name="T20" fmla="*/ 159 w 4282"/>
                <a:gd name="T21" fmla="*/ 287 h 3747"/>
                <a:gd name="T22" fmla="*/ 146 w 4282"/>
                <a:gd name="T23" fmla="*/ 318 h 3747"/>
                <a:gd name="T24" fmla="*/ 29 w 4282"/>
                <a:gd name="T25" fmla="*/ 331 h 3747"/>
                <a:gd name="T26" fmla="*/ 0 w 4282"/>
                <a:gd name="T27" fmla="*/ 468 h 3747"/>
                <a:gd name="T28" fmla="*/ 536 w 4282"/>
                <a:gd name="T29" fmla="*/ 468 h 3747"/>
                <a:gd name="T30" fmla="*/ 529 w 4282"/>
                <a:gd name="T31" fmla="*/ 328 h 3747"/>
                <a:gd name="T32" fmla="*/ 386 w 4282"/>
                <a:gd name="T33" fmla="*/ 302 h 3747"/>
                <a:gd name="T34" fmla="*/ 371 w 4282"/>
                <a:gd name="T35" fmla="*/ 278 h 3747"/>
                <a:gd name="T36" fmla="*/ 360 w 4282"/>
                <a:gd name="T37" fmla="*/ 272 h 3747"/>
                <a:gd name="T38" fmla="*/ 360 w 4282"/>
                <a:gd name="T39" fmla="*/ 167 h 3747"/>
                <a:gd name="T40" fmla="*/ 333 w 4282"/>
                <a:gd name="T41" fmla="*/ 114 h 3747"/>
                <a:gd name="T42" fmla="*/ 309 w 4282"/>
                <a:gd name="T43" fmla="*/ 93 h 3747"/>
                <a:gd name="T44" fmla="*/ 280 w 4282"/>
                <a:gd name="T45" fmla="*/ 83 h 3747"/>
                <a:gd name="T46" fmla="*/ 285 w 4282"/>
                <a:gd name="T47" fmla="*/ 36 h 3747"/>
                <a:gd name="T48" fmla="*/ 287 w 4282"/>
                <a:gd name="T49" fmla="*/ 13 h 3747"/>
                <a:gd name="T50" fmla="*/ 258 w 4282"/>
                <a:gd name="T51" fmla="*/ 0 h 3747"/>
                <a:gd name="T52" fmla="*/ 258 w 4282"/>
                <a:gd name="T53" fmla="*/ 0 h 374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4282" h="3747">
                  <a:moveTo>
                    <a:pt x="2058" y="0"/>
                  </a:moveTo>
                  <a:lnTo>
                    <a:pt x="1861" y="52"/>
                  </a:lnTo>
                  <a:lnTo>
                    <a:pt x="1745" y="234"/>
                  </a:lnTo>
                  <a:lnTo>
                    <a:pt x="1834" y="495"/>
                  </a:lnTo>
                  <a:lnTo>
                    <a:pt x="1853" y="683"/>
                  </a:lnTo>
                  <a:lnTo>
                    <a:pt x="1619" y="890"/>
                  </a:lnTo>
                  <a:lnTo>
                    <a:pt x="1431" y="1088"/>
                  </a:lnTo>
                  <a:lnTo>
                    <a:pt x="1323" y="1418"/>
                  </a:lnTo>
                  <a:lnTo>
                    <a:pt x="1349" y="1723"/>
                  </a:lnTo>
                  <a:lnTo>
                    <a:pt x="1439" y="2164"/>
                  </a:lnTo>
                  <a:lnTo>
                    <a:pt x="1270" y="2299"/>
                  </a:lnTo>
                  <a:lnTo>
                    <a:pt x="1161" y="2549"/>
                  </a:lnTo>
                  <a:lnTo>
                    <a:pt x="230" y="2648"/>
                  </a:lnTo>
                  <a:lnTo>
                    <a:pt x="0" y="3747"/>
                  </a:lnTo>
                  <a:lnTo>
                    <a:pt x="4282" y="3747"/>
                  </a:lnTo>
                  <a:lnTo>
                    <a:pt x="4227" y="2629"/>
                  </a:lnTo>
                  <a:lnTo>
                    <a:pt x="3088" y="2416"/>
                  </a:lnTo>
                  <a:lnTo>
                    <a:pt x="2963" y="2226"/>
                  </a:lnTo>
                  <a:lnTo>
                    <a:pt x="2874" y="2181"/>
                  </a:lnTo>
                  <a:lnTo>
                    <a:pt x="2874" y="1337"/>
                  </a:lnTo>
                  <a:lnTo>
                    <a:pt x="2659" y="917"/>
                  </a:lnTo>
                  <a:lnTo>
                    <a:pt x="2471" y="746"/>
                  </a:lnTo>
                  <a:lnTo>
                    <a:pt x="2237" y="666"/>
                  </a:lnTo>
                  <a:lnTo>
                    <a:pt x="2273" y="289"/>
                  </a:lnTo>
                  <a:lnTo>
                    <a:pt x="2290" y="109"/>
                  </a:lnTo>
                  <a:lnTo>
                    <a:pt x="2058" y="0"/>
                  </a:lnTo>
                  <a:close/>
                </a:path>
              </a:pathLst>
            </a:custGeom>
            <a:solidFill>
              <a:srgbClr val="FFED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5" name="Freeform 18"/>
            <p:cNvSpPr>
              <a:spLocks/>
            </p:cNvSpPr>
            <p:nvPr/>
          </p:nvSpPr>
          <p:spPr bwMode="auto">
            <a:xfrm>
              <a:off x="2456" y="1670"/>
              <a:ext cx="808" cy="431"/>
            </a:xfrm>
            <a:custGeom>
              <a:avLst/>
              <a:gdLst>
                <a:gd name="T0" fmla="*/ 202 w 1618"/>
                <a:gd name="T1" fmla="*/ 107 h 863"/>
                <a:gd name="T2" fmla="*/ 186 w 1618"/>
                <a:gd name="T3" fmla="*/ 95 h 863"/>
                <a:gd name="T4" fmla="*/ 183 w 1618"/>
                <a:gd name="T5" fmla="*/ 78 h 863"/>
                <a:gd name="T6" fmla="*/ 181 w 1618"/>
                <a:gd name="T7" fmla="*/ 68 h 863"/>
                <a:gd name="T8" fmla="*/ 177 w 1618"/>
                <a:gd name="T9" fmla="*/ 57 h 863"/>
                <a:gd name="T10" fmla="*/ 172 w 1618"/>
                <a:gd name="T11" fmla="*/ 48 h 863"/>
                <a:gd name="T12" fmla="*/ 166 w 1618"/>
                <a:gd name="T13" fmla="*/ 39 h 863"/>
                <a:gd name="T14" fmla="*/ 159 w 1618"/>
                <a:gd name="T15" fmla="*/ 32 h 863"/>
                <a:gd name="T16" fmla="*/ 151 w 1618"/>
                <a:gd name="T17" fmla="*/ 25 h 863"/>
                <a:gd name="T18" fmla="*/ 142 w 1618"/>
                <a:gd name="T19" fmla="*/ 20 h 863"/>
                <a:gd name="T20" fmla="*/ 133 w 1618"/>
                <a:gd name="T21" fmla="*/ 15 h 863"/>
                <a:gd name="T22" fmla="*/ 123 w 1618"/>
                <a:gd name="T23" fmla="*/ 13 h 863"/>
                <a:gd name="T24" fmla="*/ 113 w 1618"/>
                <a:gd name="T25" fmla="*/ 11 h 863"/>
                <a:gd name="T26" fmla="*/ 103 w 1618"/>
                <a:gd name="T27" fmla="*/ 11 h 863"/>
                <a:gd name="T28" fmla="*/ 93 w 1618"/>
                <a:gd name="T29" fmla="*/ 12 h 863"/>
                <a:gd name="T30" fmla="*/ 84 w 1618"/>
                <a:gd name="T31" fmla="*/ 15 h 863"/>
                <a:gd name="T32" fmla="*/ 74 w 1618"/>
                <a:gd name="T33" fmla="*/ 18 h 863"/>
                <a:gd name="T34" fmla="*/ 66 w 1618"/>
                <a:gd name="T35" fmla="*/ 23 h 863"/>
                <a:gd name="T36" fmla="*/ 74 w 1618"/>
                <a:gd name="T37" fmla="*/ 31 h 863"/>
                <a:gd name="T38" fmla="*/ 50 w 1618"/>
                <a:gd name="T39" fmla="*/ 37 h 863"/>
                <a:gd name="T40" fmla="*/ 62 w 1618"/>
                <a:gd name="T41" fmla="*/ 48 h 863"/>
                <a:gd name="T42" fmla="*/ 37 w 1618"/>
                <a:gd name="T43" fmla="*/ 52 h 863"/>
                <a:gd name="T44" fmla="*/ 55 w 1618"/>
                <a:gd name="T45" fmla="*/ 67 h 863"/>
                <a:gd name="T46" fmla="*/ 28 w 1618"/>
                <a:gd name="T47" fmla="*/ 75 h 863"/>
                <a:gd name="T48" fmla="*/ 53 w 1618"/>
                <a:gd name="T49" fmla="*/ 84 h 863"/>
                <a:gd name="T50" fmla="*/ 0 w 1618"/>
                <a:gd name="T51" fmla="*/ 105 h 863"/>
                <a:gd name="T52" fmla="*/ 1 w 1618"/>
                <a:gd name="T53" fmla="*/ 83 h 863"/>
                <a:gd name="T54" fmla="*/ 6 w 1618"/>
                <a:gd name="T55" fmla="*/ 66 h 863"/>
                <a:gd name="T56" fmla="*/ 11 w 1618"/>
                <a:gd name="T57" fmla="*/ 53 h 863"/>
                <a:gd name="T58" fmla="*/ 19 w 1618"/>
                <a:gd name="T59" fmla="*/ 42 h 863"/>
                <a:gd name="T60" fmla="*/ 28 w 1618"/>
                <a:gd name="T61" fmla="*/ 31 h 863"/>
                <a:gd name="T62" fmla="*/ 38 w 1618"/>
                <a:gd name="T63" fmla="*/ 22 h 863"/>
                <a:gd name="T64" fmla="*/ 49 w 1618"/>
                <a:gd name="T65" fmla="*/ 14 h 863"/>
                <a:gd name="T66" fmla="*/ 60 w 1618"/>
                <a:gd name="T67" fmla="*/ 8 h 863"/>
                <a:gd name="T68" fmla="*/ 73 w 1618"/>
                <a:gd name="T69" fmla="*/ 3 h 863"/>
                <a:gd name="T70" fmla="*/ 86 w 1618"/>
                <a:gd name="T71" fmla="*/ 1 h 863"/>
                <a:gd name="T72" fmla="*/ 99 w 1618"/>
                <a:gd name="T73" fmla="*/ 0 h 863"/>
                <a:gd name="T74" fmla="*/ 112 w 1618"/>
                <a:gd name="T75" fmla="*/ 1 h 863"/>
                <a:gd name="T76" fmla="*/ 125 w 1618"/>
                <a:gd name="T77" fmla="*/ 3 h 863"/>
                <a:gd name="T78" fmla="*/ 137 w 1618"/>
                <a:gd name="T79" fmla="*/ 8 h 863"/>
                <a:gd name="T80" fmla="*/ 149 w 1618"/>
                <a:gd name="T81" fmla="*/ 14 h 863"/>
                <a:gd name="T82" fmla="*/ 160 w 1618"/>
                <a:gd name="T83" fmla="*/ 21 h 863"/>
                <a:gd name="T84" fmla="*/ 170 w 1618"/>
                <a:gd name="T85" fmla="*/ 31 h 863"/>
                <a:gd name="T86" fmla="*/ 179 w 1618"/>
                <a:gd name="T87" fmla="*/ 41 h 863"/>
                <a:gd name="T88" fmla="*/ 186 w 1618"/>
                <a:gd name="T89" fmla="*/ 53 h 863"/>
                <a:gd name="T90" fmla="*/ 193 w 1618"/>
                <a:gd name="T91" fmla="*/ 65 h 863"/>
                <a:gd name="T92" fmla="*/ 197 w 1618"/>
                <a:gd name="T93" fmla="*/ 79 h 863"/>
                <a:gd name="T94" fmla="*/ 200 w 1618"/>
                <a:gd name="T95" fmla="*/ 92 h 863"/>
                <a:gd name="T96" fmla="*/ 202 w 1618"/>
                <a:gd name="T97" fmla="*/ 107 h 863"/>
                <a:gd name="T98" fmla="*/ 202 w 1618"/>
                <a:gd name="T99" fmla="*/ 107 h 86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618" h="863">
                  <a:moveTo>
                    <a:pt x="1618" y="863"/>
                  </a:moveTo>
                  <a:lnTo>
                    <a:pt x="1490" y="766"/>
                  </a:lnTo>
                  <a:lnTo>
                    <a:pt x="1471" y="625"/>
                  </a:lnTo>
                  <a:lnTo>
                    <a:pt x="1451" y="544"/>
                  </a:lnTo>
                  <a:lnTo>
                    <a:pt x="1418" y="462"/>
                  </a:lnTo>
                  <a:lnTo>
                    <a:pt x="1378" y="388"/>
                  </a:lnTo>
                  <a:lnTo>
                    <a:pt x="1329" y="319"/>
                  </a:lnTo>
                  <a:lnTo>
                    <a:pt x="1274" y="259"/>
                  </a:lnTo>
                  <a:lnTo>
                    <a:pt x="1211" y="205"/>
                  </a:lnTo>
                  <a:lnTo>
                    <a:pt x="1141" y="162"/>
                  </a:lnTo>
                  <a:lnTo>
                    <a:pt x="1067" y="127"/>
                  </a:lnTo>
                  <a:lnTo>
                    <a:pt x="991" y="105"/>
                  </a:lnTo>
                  <a:lnTo>
                    <a:pt x="911" y="89"/>
                  </a:lnTo>
                  <a:lnTo>
                    <a:pt x="831" y="89"/>
                  </a:lnTo>
                  <a:lnTo>
                    <a:pt x="751" y="99"/>
                  </a:lnTo>
                  <a:lnTo>
                    <a:pt x="673" y="120"/>
                  </a:lnTo>
                  <a:lnTo>
                    <a:pt x="599" y="150"/>
                  </a:lnTo>
                  <a:lnTo>
                    <a:pt x="529" y="190"/>
                  </a:lnTo>
                  <a:lnTo>
                    <a:pt x="599" y="255"/>
                  </a:lnTo>
                  <a:lnTo>
                    <a:pt x="405" y="300"/>
                  </a:lnTo>
                  <a:lnTo>
                    <a:pt x="502" y="386"/>
                  </a:lnTo>
                  <a:lnTo>
                    <a:pt x="299" y="420"/>
                  </a:lnTo>
                  <a:lnTo>
                    <a:pt x="445" y="542"/>
                  </a:lnTo>
                  <a:lnTo>
                    <a:pt x="230" y="603"/>
                  </a:lnTo>
                  <a:lnTo>
                    <a:pt x="426" y="675"/>
                  </a:lnTo>
                  <a:lnTo>
                    <a:pt x="0" y="846"/>
                  </a:lnTo>
                  <a:lnTo>
                    <a:pt x="8" y="665"/>
                  </a:lnTo>
                  <a:lnTo>
                    <a:pt x="48" y="530"/>
                  </a:lnTo>
                  <a:lnTo>
                    <a:pt x="95" y="428"/>
                  </a:lnTo>
                  <a:lnTo>
                    <a:pt x="156" y="337"/>
                  </a:lnTo>
                  <a:lnTo>
                    <a:pt x="227" y="253"/>
                  </a:lnTo>
                  <a:lnTo>
                    <a:pt x="306" y="179"/>
                  </a:lnTo>
                  <a:lnTo>
                    <a:pt x="394" y="116"/>
                  </a:lnTo>
                  <a:lnTo>
                    <a:pt x="487" y="67"/>
                  </a:lnTo>
                  <a:lnTo>
                    <a:pt x="588" y="31"/>
                  </a:lnTo>
                  <a:lnTo>
                    <a:pt x="690" y="8"/>
                  </a:lnTo>
                  <a:lnTo>
                    <a:pt x="797" y="0"/>
                  </a:lnTo>
                  <a:lnTo>
                    <a:pt x="901" y="8"/>
                  </a:lnTo>
                  <a:lnTo>
                    <a:pt x="1002" y="31"/>
                  </a:lnTo>
                  <a:lnTo>
                    <a:pt x="1103" y="67"/>
                  </a:lnTo>
                  <a:lnTo>
                    <a:pt x="1198" y="114"/>
                  </a:lnTo>
                  <a:lnTo>
                    <a:pt x="1287" y="175"/>
                  </a:lnTo>
                  <a:lnTo>
                    <a:pt x="1367" y="249"/>
                  </a:lnTo>
                  <a:lnTo>
                    <a:pt x="1435" y="333"/>
                  </a:lnTo>
                  <a:lnTo>
                    <a:pt x="1496" y="426"/>
                  </a:lnTo>
                  <a:lnTo>
                    <a:pt x="1546" y="527"/>
                  </a:lnTo>
                  <a:lnTo>
                    <a:pt x="1584" y="633"/>
                  </a:lnTo>
                  <a:lnTo>
                    <a:pt x="1606" y="743"/>
                  </a:lnTo>
                  <a:lnTo>
                    <a:pt x="1618" y="8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6" name="Freeform 19"/>
            <p:cNvSpPr>
              <a:spLocks/>
            </p:cNvSpPr>
            <p:nvPr/>
          </p:nvSpPr>
          <p:spPr bwMode="auto">
            <a:xfrm>
              <a:off x="2752" y="1501"/>
              <a:ext cx="57" cy="193"/>
            </a:xfrm>
            <a:custGeom>
              <a:avLst/>
              <a:gdLst>
                <a:gd name="T0" fmla="*/ 6 w 114"/>
                <a:gd name="T1" fmla="*/ 49 h 386"/>
                <a:gd name="T2" fmla="*/ 0 w 114"/>
                <a:gd name="T3" fmla="*/ 2 h 386"/>
                <a:gd name="T4" fmla="*/ 12 w 114"/>
                <a:gd name="T5" fmla="*/ 0 h 386"/>
                <a:gd name="T6" fmla="*/ 15 w 114"/>
                <a:gd name="T7" fmla="*/ 48 h 386"/>
                <a:gd name="T8" fmla="*/ 6 w 114"/>
                <a:gd name="T9" fmla="*/ 49 h 386"/>
                <a:gd name="T10" fmla="*/ 6 w 114"/>
                <a:gd name="T11" fmla="*/ 49 h 38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4" h="386">
                  <a:moveTo>
                    <a:pt x="48" y="386"/>
                  </a:moveTo>
                  <a:lnTo>
                    <a:pt x="0" y="13"/>
                  </a:lnTo>
                  <a:lnTo>
                    <a:pt x="90" y="0"/>
                  </a:lnTo>
                  <a:lnTo>
                    <a:pt x="114" y="384"/>
                  </a:lnTo>
                  <a:lnTo>
                    <a:pt x="48" y="38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7" name="Freeform 20"/>
            <p:cNvSpPr>
              <a:spLocks/>
            </p:cNvSpPr>
            <p:nvPr/>
          </p:nvSpPr>
          <p:spPr bwMode="auto">
            <a:xfrm>
              <a:off x="2833" y="1501"/>
              <a:ext cx="44" cy="190"/>
            </a:xfrm>
            <a:custGeom>
              <a:avLst/>
              <a:gdLst>
                <a:gd name="T0" fmla="*/ 2 w 87"/>
                <a:gd name="T1" fmla="*/ 46 h 380"/>
                <a:gd name="T2" fmla="*/ 0 w 87"/>
                <a:gd name="T3" fmla="*/ 0 h 380"/>
                <a:gd name="T4" fmla="*/ 11 w 87"/>
                <a:gd name="T5" fmla="*/ 0 h 380"/>
                <a:gd name="T6" fmla="*/ 10 w 87"/>
                <a:gd name="T7" fmla="*/ 48 h 380"/>
                <a:gd name="T8" fmla="*/ 2 w 87"/>
                <a:gd name="T9" fmla="*/ 46 h 380"/>
                <a:gd name="T10" fmla="*/ 2 w 87"/>
                <a:gd name="T11" fmla="*/ 46 h 38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7" h="380">
                  <a:moveTo>
                    <a:pt x="9" y="368"/>
                  </a:moveTo>
                  <a:lnTo>
                    <a:pt x="0" y="0"/>
                  </a:lnTo>
                  <a:lnTo>
                    <a:pt x="87" y="0"/>
                  </a:lnTo>
                  <a:lnTo>
                    <a:pt x="74" y="380"/>
                  </a:lnTo>
                  <a:lnTo>
                    <a:pt x="9" y="3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8" name="Freeform 21"/>
            <p:cNvSpPr>
              <a:spLocks/>
            </p:cNvSpPr>
            <p:nvPr/>
          </p:nvSpPr>
          <p:spPr bwMode="auto">
            <a:xfrm>
              <a:off x="2892" y="1500"/>
              <a:ext cx="56" cy="201"/>
            </a:xfrm>
            <a:custGeom>
              <a:avLst/>
              <a:gdLst>
                <a:gd name="T0" fmla="*/ 0 w 112"/>
                <a:gd name="T1" fmla="*/ 47 h 401"/>
                <a:gd name="T2" fmla="*/ 4 w 112"/>
                <a:gd name="T3" fmla="*/ 0 h 401"/>
                <a:gd name="T4" fmla="*/ 14 w 112"/>
                <a:gd name="T5" fmla="*/ 2 h 401"/>
                <a:gd name="T6" fmla="*/ 9 w 112"/>
                <a:gd name="T7" fmla="*/ 51 h 401"/>
                <a:gd name="T8" fmla="*/ 0 w 112"/>
                <a:gd name="T9" fmla="*/ 47 h 401"/>
                <a:gd name="T10" fmla="*/ 0 w 112"/>
                <a:gd name="T11" fmla="*/ 47 h 4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12" h="401">
                  <a:moveTo>
                    <a:pt x="0" y="372"/>
                  </a:moveTo>
                  <a:lnTo>
                    <a:pt x="30" y="0"/>
                  </a:lnTo>
                  <a:lnTo>
                    <a:pt x="112" y="9"/>
                  </a:lnTo>
                  <a:lnTo>
                    <a:pt x="68" y="401"/>
                  </a:lnTo>
                  <a:lnTo>
                    <a:pt x="0" y="3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09" name="Freeform 22"/>
            <p:cNvSpPr>
              <a:spLocks/>
            </p:cNvSpPr>
            <p:nvPr/>
          </p:nvSpPr>
          <p:spPr bwMode="auto">
            <a:xfrm>
              <a:off x="2708" y="1070"/>
              <a:ext cx="297" cy="479"/>
            </a:xfrm>
            <a:custGeom>
              <a:avLst/>
              <a:gdLst>
                <a:gd name="T0" fmla="*/ 12 w 595"/>
                <a:gd name="T1" fmla="*/ 119 h 958"/>
                <a:gd name="T2" fmla="*/ 0 w 595"/>
                <a:gd name="T3" fmla="*/ 106 h 958"/>
                <a:gd name="T4" fmla="*/ 13 w 595"/>
                <a:gd name="T5" fmla="*/ 96 h 958"/>
                <a:gd name="T6" fmla="*/ 26 w 595"/>
                <a:gd name="T7" fmla="*/ 92 h 958"/>
                <a:gd name="T8" fmla="*/ 40 w 595"/>
                <a:gd name="T9" fmla="*/ 91 h 958"/>
                <a:gd name="T10" fmla="*/ 51 w 595"/>
                <a:gd name="T11" fmla="*/ 94 h 958"/>
                <a:gd name="T12" fmla="*/ 50 w 595"/>
                <a:gd name="T13" fmla="*/ 86 h 958"/>
                <a:gd name="T14" fmla="*/ 30 w 595"/>
                <a:gd name="T15" fmla="*/ 80 h 958"/>
                <a:gd name="T16" fmla="*/ 16 w 595"/>
                <a:gd name="T17" fmla="*/ 82 h 958"/>
                <a:gd name="T18" fmla="*/ 25 w 595"/>
                <a:gd name="T19" fmla="*/ 70 h 958"/>
                <a:gd name="T20" fmla="*/ 31 w 595"/>
                <a:gd name="T21" fmla="*/ 0 h 958"/>
                <a:gd name="T22" fmla="*/ 37 w 595"/>
                <a:gd name="T23" fmla="*/ 70 h 958"/>
                <a:gd name="T24" fmla="*/ 50 w 595"/>
                <a:gd name="T25" fmla="*/ 75 h 958"/>
                <a:gd name="T26" fmla="*/ 60 w 595"/>
                <a:gd name="T27" fmla="*/ 83 h 958"/>
                <a:gd name="T28" fmla="*/ 65 w 595"/>
                <a:gd name="T29" fmla="*/ 95 h 958"/>
                <a:gd name="T30" fmla="*/ 74 w 595"/>
                <a:gd name="T31" fmla="*/ 103 h 958"/>
                <a:gd name="T32" fmla="*/ 62 w 595"/>
                <a:gd name="T33" fmla="*/ 120 h 958"/>
                <a:gd name="T34" fmla="*/ 46 w 595"/>
                <a:gd name="T35" fmla="*/ 113 h 958"/>
                <a:gd name="T36" fmla="*/ 26 w 595"/>
                <a:gd name="T37" fmla="*/ 111 h 958"/>
                <a:gd name="T38" fmla="*/ 12 w 595"/>
                <a:gd name="T39" fmla="*/ 119 h 958"/>
                <a:gd name="T40" fmla="*/ 12 w 595"/>
                <a:gd name="T41" fmla="*/ 119 h 9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595" h="958">
                  <a:moveTo>
                    <a:pt x="101" y="952"/>
                  </a:moveTo>
                  <a:lnTo>
                    <a:pt x="0" y="846"/>
                  </a:lnTo>
                  <a:lnTo>
                    <a:pt x="105" y="764"/>
                  </a:lnTo>
                  <a:lnTo>
                    <a:pt x="211" y="732"/>
                  </a:lnTo>
                  <a:lnTo>
                    <a:pt x="323" y="722"/>
                  </a:lnTo>
                  <a:lnTo>
                    <a:pt x="412" y="747"/>
                  </a:lnTo>
                  <a:lnTo>
                    <a:pt x="401" y="688"/>
                  </a:lnTo>
                  <a:lnTo>
                    <a:pt x="245" y="633"/>
                  </a:lnTo>
                  <a:lnTo>
                    <a:pt x="131" y="655"/>
                  </a:lnTo>
                  <a:lnTo>
                    <a:pt x="205" y="560"/>
                  </a:lnTo>
                  <a:lnTo>
                    <a:pt x="253" y="0"/>
                  </a:lnTo>
                  <a:lnTo>
                    <a:pt x="300" y="555"/>
                  </a:lnTo>
                  <a:lnTo>
                    <a:pt x="405" y="593"/>
                  </a:lnTo>
                  <a:lnTo>
                    <a:pt x="485" y="663"/>
                  </a:lnTo>
                  <a:lnTo>
                    <a:pt x="523" y="758"/>
                  </a:lnTo>
                  <a:lnTo>
                    <a:pt x="595" y="819"/>
                  </a:lnTo>
                  <a:lnTo>
                    <a:pt x="498" y="958"/>
                  </a:lnTo>
                  <a:lnTo>
                    <a:pt x="371" y="897"/>
                  </a:lnTo>
                  <a:lnTo>
                    <a:pt x="209" y="887"/>
                  </a:lnTo>
                  <a:lnTo>
                    <a:pt x="101" y="9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0" name="Freeform 23"/>
            <p:cNvSpPr>
              <a:spLocks/>
            </p:cNvSpPr>
            <p:nvPr/>
          </p:nvSpPr>
          <p:spPr bwMode="auto">
            <a:xfrm>
              <a:off x="2459" y="2031"/>
              <a:ext cx="804" cy="130"/>
            </a:xfrm>
            <a:custGeom>
              <a:avLst/>
              <a:gdLst>
                <a:gd name="T0" fmla="*/ 0 w 1608"/>
                <a:gd name="T1" fmla="*/ 13 h 261"/>
                <a:gd name="T2" fmla="*/ 18 w 1608"/>
                <a:gd name="T3" fmla="*/ 3 h 261"/>
                <a:gd name="T4" fmla="*/ 69 w 1608"/>
                <a:gd name="T5" fmla="*/ 0 h 261"/>
                <a:gd name="T6" fmla="*/ 113 w 1608"/>
                <a:gd name="T7" fmla="*/ 0 h 261"/>
                <a:gd name="T8" fmla="*/ 153 w 1608"/>
                <a:gd name="T9" fmla="*/ 5 h 261"/>
                <a:gd name="T10" fmla="*/ 179 w 1608"/>
                <a:gd name="T11" fmla="*/ 11 h 261"/>
                <a:gd name="T12" fmla="*/ 201 w 1608"/>
                <a:gd name="T13" fmla="*/ 24 h 261"/>
                <a:gd name="T14" fmla="*/ 200 w 1608"/>
                <a:gd name="T15" fmla="*/ 32 h 261"/>
                <a:gd name="T16" fmla="*/ 174 w 1608"/>
                <a:gd name="T17" fmla="*/ 22 h 261"/>
                <a:gd name="T18" fmla="*/ 147 w 1608"/>
                <a:gd name="T19" fmla="*/ 17 h 261"/>
                <a:gd name="T20" fmla="*/ 109 w 1608"/>
                <a:gd name="T21" fmla="*/ 13 h 261"/>
                <a:gd name="T22" fmla="*/ 67 w 1608"/>
                <a:gd name="T23" fmla="*/ 13 h 261"/>
                <a:gd name="T24" fmla="*/ 34 w 1608"/>
                <a:gd name="T25" fmla="*/ 20 h 261"/>
                <a:gd name="T26" fmla="*/ 3 w 1608"/>
                <a:gd name="T27" fmla="*/ 27 h 261"/>
                <a:gd name="T28" fmla="*/ 0 w 1608"/>
                <a:gd name="T29" fmla="*/ 13 h 261"/>
                <a:gd name="T30" fmla="*/ 0 w 1608"/>
                <a:gd name="T31" fmla="*/ 13 h 26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608" h="261">
                  <a:moveTo>
                    <a:pt x="0" y="111"/>
                  </a:moveTo>
                  <a:lnTo>
                    <a:pt x="141" y="31"/>
                  </a:lnTo>
                  <a:lnTo>
                    <a:pt x="545" y="4"/>
                  </a:lnTo>
                  <a:lnTo>
                    <a:pt x="903" y="0"/>
                  </a:lnTo>
                  <a:lnTo>
                    <a:pt x="1222" y="44"/>
                  </a:lnTo>
                  <a:lnTo>
                    <a:pt x="1431" y="94"/>
                  </a:lnTo>
                  <a:lnTo>
                    <a:pt x="1608" y="192"/>
                  </a:lnTo>
                  <a:lnTo>
                    <a:pt x="1598" y="261"/>
                  </a:lnTo>
                  <a:lnTo>
                    <a:pt x="1389" y="183"/>
                  </a:lnTo>
                  <a:lnTo>
                    <a:pt x="1175" y="137"/>
                  </a:lnTo>
                  <a:lnTo>
                    <a:pt x="872" y="107"/>
                  </a:lnTo>
                  <a:lnTo>
                    <a:pt x="536" y="111"/>
                  </a:lnTo>
                  <a:lnTo>
                    <a:pt x="272" y="160"/>
                  </a:lnTo>
                  <a:lnTo>
                    <a:pt x="17" y="217"/>
                  </a:lnTo>
                  <a:lnTo>
                    <a:pt x="0" y="1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1" name="Freeform 24"/>
            <p:cNvSpPr>
              <a:spLocks/>
            </p:cNvSpPr>
            <p:nvPr/>
          </p:nvSpPr>
          <p:spPr bwMode="auto">
            <a:xfrm>
              <a:off x="2493" y="2155"/>
              <a:ext cx="754" cy="316"/>
            </a:xfrm>
            <a:custGeom>
              <a:avLst/>
              <a:gdLst>
                <a:gd name="T0" fmla="*/ 0 w 1509"/>
                <a:gd name="T1" fmla="*/ 16 h 632"/>
                <a:gd name="T2" fmla="*/ 30 w 1509"/>
                <a:gd name="T3" fmla="*/ 6 h 632"/>
                <a:gd name="T4" fmla="*/ 57 w 1509"/>
                <a:gd name="T5" fmla="*/ 3 h 632"/>
                <a:gd name="T6" fmla="*/ 88 w 1509"/>
                <a:gd name="T7" fmla="*/ 0 h 632"/>
                <a:gd name="T8" fmla="*/ 122 w 1509"/>
                <a:gd name="T9" fmla="*/ 3 h 632"/>
                <a:gd name="T10" fmla="*/ 154 w 1509"/>
                <a:gd name="T11" fmla="*/ 8 h 632"/>
                <a:gd name="T12" fmla="*/ 188 w 1509"/>
                <a:gd name="T13" fmla="*/ 17 h 632"/>
                <a:gd name="T14" fmla="*/ 185 w 1509"/>
                <a:gd name="T15" fmla="*/ 32 h 632"/>
                <a:gd name="T16" fmla="*/ 180 w 1509"/>
                <a:gd name="T17" fmla="*/ 79 h 632"/>
                <a:gd name="T18" fmla="*/ 162 w 1509"/>
                <a:gd name="T19" fmla="*/ 76 h 632"/>
                <a:gd name="T20" fmla="*/ 167 w 1509"/>
                <a:gd name="T21" fmla="*/ 25 h 632"/>
                <a:gd name="T22" fmla="*/ 148 w 1509"/>
                <a:gd name="T23" fmla="*/ 19 h 632"/>
                <a:gd name="T24" fmla="*/ 148 w 1509"/>
                <a:gd name="T25" fmla="*/ 74 h 632"/>
                <a:gd name="T26" fmla="*/ 127 w 1509"/>
                <a:gd name="T27" fmla="*/ 70 h 632"/>
                <a:gd name="T28" fmla="*/ 126 w 1509"/>
                <a:gd name="T29" fmla="*/ 16 h 632"/>
                <a:gd name="T30" fmla="*/ 102 w 1509"/>
                <a:gd name="T31" fmla="*/ 13 h 632"/>
                <a:gd name="T32" fmla="*/ 104 w 1509"/>
                <a:gd name="T33" fmla="*/ 67 h 632"/>
                <a:gd name="T34" fmla="*/ 84 w 1509"/>
                <a:gd name="T35" fmla="*/ 67 h 632"/>
                <a:gd name="T36" fmla="*/ 80 w 1509"/>
                <a:gd name="T37" fmla="*/ 12 h 632"/>
                <a:gd name="T38" fmla="*/ 57 w 1509"/>
                <a:gd name="T39" fmla="*/ 14 h 632"/>
                <a:gd name="T40" fmla="*/ 61 w 1509"/>
                <a:gd name="T41" fmla="*/ 67 h 632"/>
                <a:gd name="T42" fmla="*/ 46 w 1509"/>
                <a:gd name="T43" fmla="*/ 68 h 632"/>
                <a:gd name="T44" fmla="*/ 38 w 1509"/>
                <a:gd name="T45" fmla="*/ 15 h 632"/>
                <a:gd name="T46" fmla="*/ 18 w 1509"/>
                <a:gd name="T47" fmla="*/ 21 h 632"/>
                <a:gd name="T48" fmla="*/ 25 w 1509"/>
                <a:gd name="T49" fmla="*/ 71 h 632"/>
                <a:gd name="T50" fmla="*/ 11 w 1509"/>
                <a:gd name="T51" fmla="*/ 74 h 632"/>
                <a:gd name="T52" fmla="*/ 0 w 1509"/>
                <a:gd name="T53" fmla="*/ 16 h 632"/>
                <a:gd name="T54" fmla="*/ 0 w 1509"/>
                <a:gd name="T55" fmla="*/ 16 h 63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509" h="632">
                  <a:moveTo>
                    <a:pt x="0" y="124"/>
                  </a:moveTo>
                  <a:lnTo>
                    <a:pt x="245" y="48"/>
                  </a:lnTo>
                  <a:lnTo>
                    <a:pt x="459" y="18"/>
                  </a:lnTo>
                  <a:lnTo>
                    <a:pt x="705" y="0"/>
                  </a:lnTo>
                  <a:lnTo>
                    <a:pt x="978" y="18"/>
                  </a:lnTo>
                  <a:lnTo>
                    <a:pt x="1233" y="57"/>
                  </a:lnTo>
                  <a:lnTo>
                    <a:pt x="1509" y="132"/>
                  </a:lnTo>
                  <a:lnTo>
                    <a:pt x="1480" y="251"/>
                  </a:lnTo>
                  <a:lnTo>
                    <a:pt x="1440" y="632"/>
                  </a:lnTo>
                  <a:lnTo>
                    <a:pt x="1300" y="607"/>
                  </a:lnTo>
                  <a:lnTo>
                    <a:pt x="1339" y="198"/>
                  </a:lnTo>
                  <a:lnTo>
                    <a:pt x="1187" y="145"/>
                  </a:lnTo>
                  <a:lnTo>
                    <a:pt x="1184" y="586"/>
                  </a:lnTo>
                  <a:lnTo>
                    <a:pt x="1020" y="557"/>
                  </a:lnTo>
                  <a:lnTo>
                    <a:pt x="1009" y="124"/>
                  </a:lnTo>
                  <a:lnTo>
                    <a:pt x="819" y="101"/>
                  </a:lnTo>
                  <a:lnTo>
                    <a:pt x="836" y="536"/>
                  </a:lnTo>
                  <a:lnTo>
                    <a:pt x="672" y="531"/>
                  </a:lnTo>
                  <a:lnTo>
                    <a:pt x="642" y="92"/>
                  </a:lnTo>
                  <a:lnTo>
                    <a:pt x="461" y="111"/>
                  </a:lnTo>
                  <a:lnTo>
                    <a:pt x="492" y="531"/>
                  </a:lnTo>
                  <a:lnTo>
                    <a:pt x="368" y="544"/>
                  </a:lnTo>
                  <a:lnTo>
                    <a:pt x="311" y="118"/>
                  </a:lnTo>
                  <a:lnTo>
                    <a:pt x="146" y="164"/>
                  </a:lnTo>
                  <a:lnTo>
                    <a:pt x="207" y="561"/>
                  </a:lnTo>
                  <a:lnTo>
                    <a:pt x="89" y="586"/>
                  </a:lnTo>
                  <a:lnTo>
                    <a:pt x="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2" name="Freeform 25"/>
            <p:cNvSpPr>
              <a:spLocks/>
            </p:cNvSpPr>
            <p:nvPr/>
          </p:nvSpPr>
          <p:spPr bwMode="auto">
            <a:xfrm>
              <a:off x="2757" y="1954"/>
              <a:ext cx="39" cy="41"/>
            </a:xfrm>
            <a:custGeom>
              <a:avLst/>
              <a:gdLst>
                <a:gd name="T0" fmla="*/ 5 w 78"/>
                <a:gd name="T1" fmla="*/ 0 h 82"/>
                <a:gd name="T2" fmla="*/ 0 w 78"/>
                <a:gd name="T3" fmla="*/ 11 h 82"/>
                <a:gd name="T4" fmla="*/ 10 w 78"/>
                <a:gd name="T5" fmla="*/ 9 h 82"/>
                <a:gd name="T6" fmla="*/ 5 w 78"/>
                <a:gd name="T7" fmla="*/ 0 h 82"/>
                <a:gd name="T8" fmla="*/ 5 w 78"/>
                <a:gd name="T9" fmla="*/ 0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82">
                  <a:moveTo>
                    <a:pt x="38" y="0"/>
                  </a:moveTo>
                  <a:lnTo>
                    <a:pt x="0" y="82"/>
                  </a:lnTo>
                  <a:lnTo>
                    <a:pt x="78" y="65"/>
                  </a:lnTo>
                  <a:lnTo>
                    <a:pt x="3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3" name="Freeform 26"/>
            <p:cNvSpPr>
              <a:spLocks/>
            </p:cNvSpPr>
            <p:nvPr/>
          </p:nvSpPr>
          <p:spPr bwMode="auto">
            <a:xfrm>
              <a:off x="2874" y="1945"/>
              <a:ext cx="43" cy="46"/>
            </a:xfrm>
            <a:custGeom>
              <a:avLst/>
              <a:gdLst>
                <a:gd name="T0" fmla="*/ 5 w 85"/>
                <a:gd name="T1" fmla="*/ 0 h 92"/>
                <a:gd name="T2" fmla="*/ 0 w 85"/>
                <a:gd name="T3" fmla="*/ 11 h 92"/>
                <a:gd name="T4" fmla="*/ 11 w 85"/>
                <a:gd name="T5" fmla="*/ 12 h 92"/>
                <a:gd name="T6" fmla="*/ 5 w 85"/>
                <a:gd name="T7" fmla="*/ 0 h 92"/>
                <a:gd name="T8" fmla="*/ 5 w 85"/>
                <a:gd name="T9" fmla="*/ 0 h 9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 h="92">
                  <a:moveTo>
                    <a:pt x="40" y="0"/>
                  </a:moveTo>
                  <a:lnTo>
                    <a:pt x="0" y="82"/>
                  </a:lnTo>
                  <a:lnTo>
                    <a:pt x="85" y="92"/>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4" name="Freeform 27"/>
            <p:cNvSpPr>
              <a:spLocks/>
            </p:cNvSpPr>
            <p:nvPr/>
          </p:nvSpPr>
          <p:spPr bwMode="auto">
            <a:xfrm>
              <a:off x="2987" y="1958"/>
              <a:ext cx="50" cy="54"/>
            </a:xfrm>
            <a:custGeom>
              <a:avLst/>
              <a:gdLst>
                <a:gd name="T0" fmla="*/ 6 w 101"/>
                <a:gd name="T1" fmla="*/ 0 h 108"/>
                <a:gd name="T2" fmla="*/ 0 w 101"/>
                <a:gd name="T3" fmla="*/ 13 h 108"/>
                <a:gd name="T4" fmla="*/ 12 w 101"/>
                <a:gd name="T5" fmla="*/ 14 h 108"/>
                <a:gd name="T6" fmla="*/ 6 w 101"/>
                <a:gd name="T7" fmla="*/ 0 h 108"/>
                <a:gd name="T8" fmla="*/ 6 w 101"/>
                <a:gd name="T9" fmla="*/ 0 h 10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1" h="108">
                  <a:moveTo>
                    <a:pt x="53" y="0"/>
                  </a:moveTo>
                  <a:lnTo>
                    <a:pt x="0" y="99"/>
                  </a:lnTo>
                  <a:lnTo>
                    <a:pt x="101" y="108"/>
                  </a:lnTo>
                  <a:lnTo>
                    <a:pt x="5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5" name="Freeform 28"/>
            <p:cNvSpPr>
              <a:spLocks/>
            </p:cNvSpPr>
            <p:nvPr/>
          </p:nvSpPr>
          <p:spPr bwMode="auto">
            <a:xfrm>
              <a:off x="3091" y="1982"/>
              <a:ext cx="52" cy="54"/>
            </a:xfrm>
            <a:custGeom>
              <a:avLst/>
              <a:gdLst>
                <a:gd name="T0" fmla="*/ 7 w 103"/>
                <a:gd name="T1" fmla="*/ 0 h 109"/>
                <a:gd name="T2" fmla="*/ 0 w 103"/>
                <a:gd name="T3" fmla="*/ 8 h 109"/>
                <a:gd name="T4" fmla="*/ 13 w 103"/>
                <a:gd name="T5" fmla="*/ 13 h 109"/>
                <a:gd name="T6" fmla="*/ 7 w 103"/>
                <a:gd name="T7" fmla="*/ 0 h 109"/>
                <a:gd name="T8" fmla="*/ 7 w 103"/>
                <a:gd name="T9" fmla="*/ 0 h 10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3" h="109">
                  <a:moveTo>
                    <a:pt x="55" y="0"/>
                  </a:moveTo>
                  <a:lnTo>
                    <a:pt x="0" y="67"/>
                  </a:lnTo>
                  <a:lnTo>
                    <a:pt x="103" y="109"/>
                  </a:lnTo>
                  <a:lnTo>
                    <a:pt x="5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6" name="Freeform 29"/>
            <p:cNvSpPr>
              <a:spLocks/>
            </p:cNvSpPr>
            <p:nvPr/>
          </p:nvSpPr>
          <p:spPr bwMode="auto">
            <a:xfrm>
              <a:off x="2403" y="2445"/>
              <a:ext cx="997" cy="333"/>
            </a:xfrm>
            <a:custGeom>
              <a:avLst/>
              <a:gdLst>
                <a:gd name="T0" fmla="*/ 0 w 1994"/>
                <a:gd name="T1" fmla="*/ 82 h 665"/>
                <a:gd name="T2" fmla="*/ 133 w 1994"/>
                <a:gd name="T3" fmla="*/ 0 h 665"/>
                <a:gd name="T4" fmla="*/ 250 w 1994"/>
                <a:gd name="T5" fmla="*/ 83 h 665"/>
                <a:gd name="T6" fmla="*/ 213 w 1994"/>
                <a:gd name="T7" fmla="*/ 84 h 665"/>
                <a:gd name="T8" fmla="*/ 118 w 1994"/>
                <a:gd name="T9" fmla="*/ 29 h 665"/>
                <a:gd name="T10" fmla="*/ 25 w 1994"/>
                <a:gd name="T11" fmla="*/ 82 h 665"/>
                <a:gd name="T12" fmla="*/ 0 w 1994"/>
                <a:gd name="T13" fmla="*/ 82 h 665"/>
                <a:gd name="T14" fmla="*/ 0 w 1994"/>
                <a:gd name="T15" fmla="*/ 82 h 66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994" h="665">
                  <a:moveTo>
                    <a:pt x="0" y="654"/>
                  </a:moveTo>
                  <a:lnTo>
                    <a:pt x="1064" y="0"/>
                  </a:lnTo>
                  <a:lnTo>
                    <a:pt x="1994" y="664"/>
                  </a:lnTo>
                  <a:lnTo>
                    <a:pt x="1703" y="665"/>
                  </a:lnTo>
                  <a:lnTo>
                    <a:pt x="941" y="228"/>
                  </a:lnTo>
                  <a:lnTo>
                    <a:pt x="194" y="656"/>
                  </a:lnTo>
                  <a:lnTo>
                    <a:pt x="0" y="65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7" name="Freeform 30"/>
            <p:cNvSpPr>
              <a:spLocks/>
            </p:cNvSpPr>
            <p:nvPr/>
          </p:nvSpPr>
          <p:spPr bwMode="auto">
            <a:xfrm>
              <a:off x="1936" y="2832"/>
              <a:ext cx="1981" cy="53"/>
            </a:xfrm>
            <a:custGeom>
              <a:avLst/>
              <a:gdLst>
                <a:gd name="T0" fmla="*/ 0 w 3962"/>
                <a:gd name="T1" fmla="*/ 0 h 106"/>
                <a:gd name="T2" fmla="*/ 491 w 3962"/>
                <a:gd name="T3" fmla="*/ 0 h 106"/>
                <a:gd name="T4" fmla="*/ 496 w 3962"/>
                <a:gd name="T5" fmla="*/ 14 h 106"/>
                <a:gd name="T6" fmla="*/ 14 w 3962"/>
                <a:gd name="T7" fmla="*/ 14 h 106"/>
                <a:gd name="T8" fmla="*/ 0 w 3962"/>
                <a:gd name="T9" fmla="*/ 0 h 106"/>
                <a:gd name="T10" fmla="*/ 0 w 3962"/>
                <a:gd name="T11" fmla="*/ 0 h 10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962" h="106">
                  <a:moveTo>
                    <a:pt x="0" y="0"/>
                  </a:moveTo>
                  <a:lnTo>
                    <a:pt x="3921" y="0"/>
                  </a:lnTo>
                  <a:lnTo>
                    <a:pt x="3962" y="106"/>
                  </a:lnTo>
                  <a:lnTo>
                    <a:pt x="108" y="106"/>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8" name="Freeform 31"/>
            <p:cNvSpPr>
              <a:spLocks/>
            </p:cNvSpPr>
            <p:nvPr/>
          </p:nvSpPr>
          <p:spPr bwMode="auto">
            <a:xfrm>
              <a:off x="2060" y="2873"/>
              <a:ext cx="107" cy="360"/>
            </a:xfrm>
            <a:custGeom>
              <a:avLst/>
              <a:gdLst>
                <a:gd name="T0" fmla="*/ 0 w 213"/>
                <a:gd name="T1" fmla="*/ 1 h 720"/>
                <a:gd name="T2" fmla="*/ 0 w 213"/>
                <a:gd name="T3" fmla="*/ 90 h 720"/>
                <a:gd name="T4" fmla="*/ 27 w 213"/>
                <a:gd name="T5" fmla="*/ 90 h 720"/>
                <a:gd name="T6" fmla="*/ 27 w 213"/>
                <a:gd name="T7" fmla="*/ 0 h 720"/>
                <a:gd name="T8" fmla="*/ 0 w 213"/>
                <a:gd name="T9" fmla="*/ 1 h 720"/>
                <a:gd name="T10" fmla="*/ 0 w 213"/>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3" h="720">
                  <a:moveTo>
                    <a:pt x="0" y="5"/>
                  </a:moveTo>
                  <a:lnTo>
                    <a:pt x="0" y="720"/>
                  </a:lnTo>
                  <a:lnTo>
                    <a:pt x="213" y="720"/>
                  </a:lnTo>
                  <a:lnTo>
                    <a:pt x="213"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19" name="Freeform 32"/>
            <p:cNvSpPr>
              <a:spLocks/>
            </p:cNvSpPr>
            <p:nvPr/>
          </p:nvSpPr>
          <p:spPr bwMode="auto">
            <a:xfrm>
              <a:off x="1800" y="1385"/>
              <a:ext cx="944" cy="1848"/>
            </a:xfrm>
            <a:custGeom>
              <a:avLst/>
              <a:gdLst>
                <a:gd name="T0" fmla="*/ 236 w 1887"/>
                <a:gd name="T1" fmla="*/ 0 h 3695"/>
                <a:gd name="T2" fmla="*/ 227 w 1887"/>
                <a:gd name="T3" fmla="*/ 12 h 3695"/>
                <a:gd name="T4" fmla="*/ 221 w 1887"/>
                <a:gd name="T5" fmla="*/ 26 h 3695"/>
                <a:gd name="T6" fmla="*/ 228 w 1887"/>
                <a:gd name="T7" fmla="*/ 41 h 3695"/>
                <a:gd name="T8" fmla="*/ 231 w 1887"/>
                <a:gd name="T9" fmla="*/ 63 h 3695"/>
                <a:gd name="T10" fmla="*/ 205 w 1887"/>
                <a:gd name="T11" fmla="*/ 75 h 3695"/>
                <a:gd name="T12" fmla="*/ 145 w 1887"/>
                <a:gd name="T13" fmla="*/ 16 h 3695"/>
                <a:gd name="T14" fmla="*/ 178 w 1887"/>
                <a:gd name="T15" fmla="*/ 88 h 3695"/>
                <a:gd name="T16" fmla="*/ 98 w 1887"/>
                <a:gd name="T17" fmla="*/ 25 h 3695"/>
                <a:gd name="T18" fmla="*/ 163 w 1887"/>
                <a:gd name="T19" fmla="*/ 104 h 3695"/>
                <a:gd name="T20" fmla="*/ 44 w 1887"/>
                <a:gd name="T21" fmla="*/ 31 h 3695"/>
                <a:gd name="T22" fmla="*/ 148 w 1887"/>
                <a:gd name="T23" fmla="*/ 126 h 3695"/>
                <a:gd name="T24" fmla="*/ 34 w 1887"/>
                <a:gd name="T25" fmla="*/ 86 h 3695"/>
                <a:gd name="T26" fmla="*/ 139 w 1887"/>
                <a:gd name="T27" fmla="*/ 150 h 3695"/>
                <a:gd name="T28" fmla="*/ 25 w 1887"/>
                <a:gd name="T29" fmla="*/ 142 h 3695"/>
                <a:gd name="T30" fmla="*/ 133 w 1887"/>
                <a:gd name="T31" fmla="*/ 184 h 3695"/>
                <a:gd name="T32" fmla="*/ 23 w 1887"/>
                <a:gd name="T33" fmla="*/ 191 h 3695"/>
                <a:gd name="T34" fmla="*/ 135 w 1887"/>
                <a:gd name="T35" fmla="*/ 215 h 3695"/>
                <a:gd name="T36" fmla="*/ 34 w 1887"/>
                <a:gd name="T37" fmla="*/ 247 h 3695"/>
                <a:gd name="T38" fmla="*/ 147 w 1887"/>
                <a:gd name="T39" fmla="*/ 246 h 3695"/>
                <a:gd name="T40" fmla="*/ 47 w 1887"/>
                <a:gd name="T41" fmla="*/ 291 h 3695"/>
                <a:gd name="T42" fmla="*/ 169 w 1887"/>
                <a:gd name="T43" fmla="*/ 273 h 3695"/>
                <a:gd name="T44" fmla="*/ 171 w 1887"/>
                <a:gd name="T45" fmla="*/ 304 h 3695"/>
                <a:gd name="T46" fmla="*/ 219 w 1887"/>
                <a:gd name="T47" fmla="*/ 295 h 3695"/>
                <a:gd name="T48" fmla="*/ 152 w 1887"/>
                <a:gd name="T49" fmla="*/ 338 h 3695"/>
                <a:gd name="T50" fmla="*/ 34 w 1887"/>
                <a:gd name="T51" fmla="*/ 338 h 3695"/>
                <a:gd name="T52" fmla="*/ 34 w 1887"/>
                <a:gd name="T53" fmla="*/ 381 h 3695"/>
                <a:gd name="T54" fmla="*/ 42 w 1887"/>
                <a:gd name="T55" fmla="*/ 404 h 3695"/>
                <a:gd name="T56" fmla="*/ 27 w 1887"/>
                <a:gd name="T57" fmla="*/ 428 h 3695"/>
                <a:gd name="T58" fmla="*/ 47 w 1887"/>
                <a:gd name="T59" fmla="*/ 462 h 3695"/>
                <a:gd name="T60" fmla="*/ 0 w 1887"/>
                <a:gd name="T61" fmla="*/ 462 h 3695"/>
                <a:gd name="T62" fmla="*/ 0 w 1887"/>
                <a:gd name="T63" fmla="*/ 0 h 3695"/>
                <a:gd name="T64" fmla="*/ 236 w 1887"/>
                <a:gd name="T65" fmla="*/ 0 h 3695"/>
                <a:gd name="T66" fmla="*/ 236 w 1887"/>
                <a:gd name="T67" fmla="*/ 0 h 369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887" h="3695">
                  <a:moveTo>
                    <a:pt x="1887" y="0"/>
                  </a:moveTo>
                  <a:lnTo>
                    <a:pt x="1815" y="93"/>
                  </a:lnTo>
                  <a:lnTo>
                    <a:pt x="1766" y="207"/>
                  </a:lnTo>
                  <a:lnTo>
                    <a:pt x="1823" y="321"/>
                  </a:lnTo>
                  <a:lnTo>
                    <a:pt x="1847" y="500"/>
                  </a:lnTo>
                  <a:lnTo>
                    <a:pt x="1636" y="599"/>
                  </a:lnTo>
                  <a:lnTo>
                    <a:pt x="1157" y="125"/>
                  </a:lnTo>
                  <a:lnTo>
                    <a:pt x="1418" y="703"/>
                  </a:lnTo>
                  <a:lnTo>
                    <a:pt x="783" y="199"/>
                  </a:lnTo>
                  <a:lnTo>
                    <a:pt x="1304" y="832"/>
                  </a:lnTo>
                  <a:lnTo>
                    <a:pt x="352" y="247"/>
                  </a:lnTo>
                  <a:lnTo>
                    <a:pt x="1182" y="1003"/>
                  </a:lnTo>
                  <a:lnTo>
                    <a:pt x="272" y="688"/>
                  </a:lnTo>
                  <a:lnTo>
                    <a:pt x="1108" y="1193"/>
                  </a:lnTo>
                  <a:lnTo>
                    <a:pt x="198" y="1135"/>
                  </a:lnTo>
                  <a:lnTo>
                    <a:pt x="1061" y="1467"/>
                  </a:lnTo>
                  <a:lnTo>
                    <a:pt x="182" y="1524"/>
                  </a:lnTo>
                  <a:lnTo>
                    <a:pt x="1078" y="1720"/>
                  </a:lnTo>
                  <a:lnTo>
                    <a:pt x="272" y="1973"/>
                  </a:lnTo>
                  <a:lnTo>
                    <a:pt x="1175" y="1963"/>
                  </a:lnTo>
                  <a:lnTo>
                    <a:pt x="369" y="2323"/>
                  </a:lnTo>
                  <a:lnTo>
                    <a:pt x="1351" y="2184"/>
                  </a:lnTo>
                  <a:lnTo>
                    <a:pt x="1368" y="2429"/>
                  </a:lnTo>
                  <a:lnTo>
                    <a:pt x="1750" y="2355"/>
                  </a:lnTo>
                  <a:lnTo>
                    <a:pt x="1214" y="2697"/>
                  </a:lnTo>
                  <a:lnTo>
                    <a:pt x="272" y="2697"/>
                  </a:lnTo>
                  <a:lnTo>
                    <a:pt x="272" y="3047"/>
                  </a:lnTo>
                  <a:lnTo>
                    <a:pt x="329" y="3225"/>
                  </a:lnTo>
                  <a:lnTo>
                    <a:pt x="215" y="3421"/>
                  </a:lnTo>
                  <a:lnTo>
                    <a:pt x="369" y="3695"/>
                  </a:lnTo>
                  <a:lnTo>
                    <a:pt x="0" y="3695"/>
                  </a:lnTo>
                  <a:lnTo>
                    <a:pt x="0" y="0"/>
                  </a:lnTo>
                  <a:lnTo>
                    <a:pt x="188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0" name="Freeform 33"/>
            <p:cNvSpPr>
              <a:spLocks/>
            </p:cNvSpPr>
            <p:nvPr/>
          </p:nvSpPr>
          <p:spPr bwMode="auto">
            <a:xfrm>
              <a:off x="2964" y="1385"/>
              <a:ext cx="977" cy="1848"/>
            </a:xfrm>
            <a:custGeom>
              <a:avLst/>
              <a:gdLst>
                <a:gd name="T0" fmla="*/ 5 w 1954"/>
                <a:gd name="T1" fmla="*/ 0 h 3695"/>
                <a:gd name="T2" fmla="*/ 245 w 1954"/>
                <a:gd name="T3" fmla="*/ 0 h 3695"/>
                <a:gd name="T4" fmla="*/ 245 w 1954"/>
                <a:gd name="T5" fmla="*/ 462 h 3695"/>
                <a:gd name="T6" fmla="*/ 218 w 1954"/>
                <a:gd name="T7" fmla="*/ 436 h 3695"/>
                <a:gd name="T8" fmla="*/ 231 w 1954"/>
                <a:gd name="T9" fmla="*/ 405 h 3695"/>
                <a:gd name="T10" fmla="*/ 221 w 1954"/>
                <a:gd name="T11" fmla="*/ 375 h 3695"/>
                <a:gd name="T12" fmla="*/ 220 w 1954"/>
                <a:gd name="T13" fmla="*/ 337 h 3695"/>
                <a:gd name="T14" fmla="*/ 113 w 1954"/>
                <a:gd name="T15" fmla="*/ 337 h 3695"/>
                <a:gd name="T16" fmla="*/ 45 w 1954"/>
                <a:gd name="T17" fmla="*/ 290 h 3695"/>
                <a:gd name="T18" fmla="*/ 77 w 1954"/>
                <a:gd name="T19" fmla="*/ 302 h 3695"/>
                <a:gd name="T20" fmla="*/ 81 w 1954"/>
                <a:gd name="T21" fmla="*/ 272 h 3695"/>
                <a:gd name="T22" fmla="*/ 219 w 1954"/>
                <a:gd name="T23" fmla="*/ 301 h 3695"/>
                <a:gd name="T24" fmla="*/ 89 w 1954"/>
                <a:gd name="T25" fmla="*/ 243 h 3695"/>
                <a:gd name="T26" fmla="*/ 224 w 1954"/>
                <a:gd name="T27" fmla="*/ 251 h 3695"/>
                <a:gd name="T28" fmla="*/ 97 w 1954"/>
                <a:gd name="T29" fmla="*/ 207 h 3695"/>
                <a:gd name="T30" fmla="*/ 224 w 1954"/>
                <a:gd name="T31" fmla="*/ 203 h 3695"/>
                <a:gd name="T32" fmla="*/ 99 w 1954"/>
                <a:gd name="T33" fmla="*/ 180 h 3695"/>
                <a:gd name="T34" fmla="*/ 223 w 1954"/>
                <a:gd name="T35" fmla="*/ 170 h 3695"/>
                <a:gd name="T36" fmla="*/ 100 w 1954"/>
                <a:gd name="T37" fmla="*/ 157 h 3695"/>
                <a:gd name="T38" fmla="*/ 223 w 1954"/>
                <a:gd name="T39" fmla="*/ 125 h 3695"/>
                <a:gd name="T40" fmla="*/ 89 w 1954"/>
                <a:gd name="T41" fmla="*/ 134 h 3695"/>
                <a:gd name="T42" fmla="*/ 221 w 1954"/>
                <a:gd name="T43" fmla="*/ 82 h 3695"/>
                <a:gd name="T44" fmla="*/ 81 w 1954"/>
                <a:gd name="T45" fmla="*/ 114 h 3695"/>
                <a:gd name="T46" fmla="*/ 214 w 1954"/>
                <a:gd name="T47" fmla="*/ 35 h 3695"/>
                <a:gd name="T48" fmla="*/ 70 w 1954"/>
                <a:gd name="T49" fmla="*/ 92 h 3695"/>
                <a:gd name="T50" fmla="*/ 149 w 1954"/>
                <a:gd name="T51" fmla="*/ 21 h 3695"/>
                <a:gd name="T52" fmla="*/ 53 w 1954"/>
                <a:gd name="T53" fmla="*/ 81 h 3695"/>
                <a:gd name="T54" fmla="*/ 91 w 1954"/>
                <a:gd name="T55" fmla="*/ 14 h 3695"/>
                <a:gd name="T56" fmla="*/ 30 w 1954"/>
                <a:gd name="T57" fmla="*/ 74 h 3695"/>
                <a:gd name="T58" fmla="*/ 0 w 1954"/>
                <a:gd name="T59" fmla="*/ 62 h 3695"/>
                <a:gd name="T60" fmla="*/ 21 w 1954"/>
                <a:gd name="T61" fmla="*/ 25 h 3695"/>
                <a:gd name="T62" fmla="*/ 5 w 1954"/>
                <a:gd name="T63" fmla="*/ 0 h 3695"/>
                <a:gd name="T64" fmla="*/ 5 w 1954"/>
                <a:gd name="T65" fmla="*/ 0 h 369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954" h="3695">
                  <a:moveTo>
                    <a:pt x="40" y="0"/>
                  </a:moveTo>
                  <a:lnTo>
                    <a:pt x="1954" y="0"/>
                  </a:lnTo>
                  <a:lnTo>
                    <a:pt x="1954" y="3695"/>
                  </a:lnTo>
                  <a:lnTo>
                    <a:pt x="1737" y="3486"/>
                  </a:lnTo>
                  <a:lnTo>
                    <a:pt x="1842" y="3235"/>
                  </a:lnTo>
                  <a:lnTo>
                    <a:pt x="1764" y="2995"/>
                  </a:lnTo>
                  <a:lnTo>
                    <a:pt x="1754" y="2689"/>
                  </a:lnTo>
                  <a:lnTo>
                    <a:pt x="901" y="2689"/>
                  </a:lnTo>
                  <a:lnTo>
                    <a:pt x="356" y="2313"/>
                  </a:lnTo>
                  <a:lnTo>
                    <a:pt x="616" y="2412"/>
                  </a:lnTo>
                  <a:lnTo>
                    <a:pt x="641" y="2176"/>
                  </a:lnTo>
                  <a:lnTo>
                    <a:pt x="1745" y="2404"/>
                  </a:lnTo>
                  <a:lnTo>
                    <a:pt x="705" y="1941"/>
                  </a:lnTo>
                  <a:lnTo>
                    <a:pt x="1787" y="2005"/>
                  </a:lnTo>
                  <a:lnTo>
                    <a:pt x="770" y="1655"/>
                  </a:lnTo>
                  <a:lnTo>
                    <a:pt x="1787" y="1621"/>
                  </a:lnTo>
                  <a:lnTo>
                    <a:pt x="787" y="1435"/>
                  </a:lnTo>
                  <a:lnTo>
                    <a:pt x="1777" y="1355"/>
                  </a:lnTo>
                  <a:lnTo>
                    <a:pt x="795" y="1249"/>
                  </a:lnTo>
                  <a:lnTo>
                    <a:pt x="1777" y="996"/>
                  </a:lnTo>
                  <a:lnTo>
                    <a:pt x="705" y="1070"/>
                  </a:lnTo>
                  <a:lnTo>
                    <a:pt x="1762" y="656"/>
                  </a:lnTo>
                  <a:lnTo>
                    <a:pt x="648" y="906"/>
                  </a:lnTo>
                  <a:lnTo>
                    <a:pt x="1705" y="279"/>
                  </a:lnTo>
                  <a:lnTo>
                    <a:pt x="559" y="735"/>
                  </a:lnTo>
                  <a:lnTo>
                    <a:pt x="1186" y="165"/>
                  </a:lnTo>
                  <a:lnTo>
                    <a:pt x="422" y="646"/>
                  </a:lnTo>
                  <a:lnTo>
                    <a:pt x="721" y="110"/>
                  </a:lnTo>
                  <a:lnTo>
                    <a:pt x="234" y="589"/>
                  </a:lnTo>
                  <a:lnTo>
                    <a:pt x="0" y="492"/>
                  </a:lnTo>
                  <a:lnTo>
                    <a:pt x="162" y="199"/>
                  </a:lnTo>
                  <a:lnTo>
                    <a:pt x="4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1" name="Freeform 34"/>
            <p:cNvSpPr>
              <a:spLocks/>
            </p:cNvSpPr>
            <p:nvPr/>
          </p:nvSpPr>
          <p:spPr bwMode="auto">
            <a:xfrm>
              <a:off x="2612" y="2283"/>
              <a:ext cx="45" cy="149"/>
            </a:xfrm>
            <a:custGeom>
              <a:avLst/>
              <a:gdLst>
                <a:gd name="T0" fmla="*/ 0 w 91"/>
                <a:gd name="T1" fmla="*/ 0 h 299"/>
                <a:gd name="T2" fmla="*/ 1 w 91"/>
                <a:gd name="T3" fmla="*/ 37 h 299"/>
                <a:gd name="T4" fmla="*/ 11 w 91"/>
                <a:gd name="T5" fmla="*/ 35 h 299"/>
                <a:gd name="T6" fmla="*/ 0 w 91"/>
                <a:gd name="T7" fmla="*/ 0 h 299"/>
                <a:gd name="T8" fmla="*/ 0 w 91"/>
                <a:gd name="T9" fmla="*/ 0 h 29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299">
                  <a:moveTo>
                    <a:pt x="0" y="0"/>
                  </a:moveTo>
                  <a:lnTo>
                    <a:pt x="10" y="299"/>
                  </a:lnTo>
                  <a:lnTo>
                    <a:pt x="91" y="281"/>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2" name="Freeform 35"/>
            <p:cNvSpPr>
              <a:spLocks/>
            </p:cNvSpPr>
            <p:nvPr/>
          </p:nvSpPr>
          <p:spPr bwMode="auto">
            <a:xfrm>
              <a:off x="2760" y="2241"/>
              <a:ext cx="42" cy="174"/>
            </a:xfrm>
            <a:custGeom>
              <a:avLst/>
              <a:gdLst>
                <a:gd name="T0" fmla="*/ 3 w 83"/>
                <a:gd name="T1" fmla="*/ 0 h 347"/>
                <a:gd name="T2" fmla="*/ 0 w 83"/>
                <a:gd name="T3" fmla="*/ 44 h 347"/>
                <a:gd name="T4" fmla="*/ 11 w 83"/>
                <a:gd name="T5" fmla="*/ 44 h 347"/>
                <a:gd name="T6" fmla="*/ 3 w 83"/>
                <a:gd name="T7" fmla="*/ 0 h 347"/>
                <a:gd name="T8" fmla="*/ 3 w 83"/>
                <a:gd name="T9" fmla="*/ 0 h 34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3" h="347">
                  <a:moveTo>
                    <a:pt x="24" y="0"/>
                  </a:moveTo>
                  <a:lnTo>
                    <a:pt x="0" y="347"/>
                  </a:lnTo>
                  <a:lnTo>
                    <a:pt x="83" y="347"/>
                  </a:lnTo>
                  <a:lnTo>
                    <a:pt x="2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3" name="Freeform 36"/>
            <p:cNvSpPr>
              <a:spLocks/>
            </p:cNvSpPr>
            <p:nvPr/>
          </p:nvSpPr>
          <p:spPr bwMode="auto">
            <a:xfrm>
              <a:off x="2929" y="2241"/>
              <a:ext cx="47" cy="177"/>
            </a:xfrm>
            <a:custGeom>
              <a:avLst/>
              <a:gdLst>
                <a:gd name="T0" fmla="*/ 3 w 95"/>
                <a:gd name="T1" fmla="*/ 0 h 355"/>
                <a:gd name="T2" fmla="*/ 0 w 95"/>
                <a:gd name="T3" fmla="*/ 43 h 355"/>
                <a:gd name="T4" fmla="*/ 11 w 95"/>
                <a:gd name="T5" fmla="*/ 44 h 355"/>
                <a:gd name="T6" fmla="*/ 3 w 95"/>
                <a:gd name="T7" fmla="*/ 0 h 355"/>
                <a:gd name="T8" fmla="*/ 3 w 95"/>
                <a:gd name="T9" fmla="*/ 0 h 35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5" h="355">
                  <a:moveTo>
                    <a:pt x="26" y="0"/>
                  </a:moveTo>
                  <a:lnTo>
                    <a:pt x="0" y="347"/>
                  </a:lnTo>
                  <a:lnTo>
                    <a:pt x="95" y="355"/>
                  </a:lnTo>
                  <a:lnTo>
                    <a:pt x="26"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4" name="Freeform 37"/>
            <p:cNvSpPr>
              <a:spLocks/>
            </p:cNvSpPr>
            <p:nvPr/>
          </p:nvSpPr>
          <p:spPr bwMode="auto">
            <a:xfrm>
              <a:off x="3090" y="2283"/>
              <a:ext cx="34" cy="170"/>
            </a:xfrm>
            <a:custGeom>
              <a:avLst/>
              <a:gdLst>
                <a:gd name="T0" fmla="*/ 8 w 66"/>
                <a:gd name="T1" fmla="*/ 0 h 340"/>
                <a:gd name="T2" fmla="*/ 0 w 66"/>
                <a:gd name="T3" fmla="*/ 41 h 340"/>
                <a:gd name="T4" fmla="*/ 9 w 66"/>
                <a:gd name="T5" fmla="*/ 43 h 340"/>
                <a:gd name="T6" fmla="*/ 8 w 66"/>
                <a:gd name="T7" fmla="*/ 0 h 340"/>
                <a:gd name="T8" fmla="*/ 8 w 66"/>
                <a:gd name="T9" fmla="*/ 0 h 3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340">
                  <a:moveTo>
                    <a:pt x="59" y="0"/>
                  </a:moveTo>
                  <a:lnTo>
                    <a:pt x="0" y="323"/>
                  </a:lnTo>
                  <a:lnTo>
                    <a:pt x="66" y="340"/>
                  </a:lnTo>
                  <a:lnTo>
                    <a:pt x="5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5" name="Freeform 38"/>
            <p:cNvSpPr>
              <a:spLocks/>
            </p:cNvSpPr>
            <p:nvPr/>
          </p:nvSpPr>
          <p:spPr bwMode="auto">
            <a:xfrm>
              <a:off x="2582" y="2457"/>
              <a:ext cx="250" cy="90"/>
            </a:xfrm>
            <a:custGeom>
              <a:avLst/>
              <a:gdLst>
                <a:gd name="T0" fmla="*/ 4 w 500"/>
                <a:gd name="T1" fmla="*/ 2 h 181"/>
                <a:gd name="T2" fmla="*/ 30 w 500"/>
                <a:gd name="T3" fmla="*/ 0 h 181"/>
                <a:gd name="T4" fmla="*/ 63 w 500"/>
                <a:gd name="T5" fmla="*/ 0 h 181"/>
                <a:gd name="T6" fmla="*/ 30 w 500"/>
                <a:gd name="T7" fmla="*/ 22 h 181"/>
                <a:gd name="T8" fmla="*/ 0 w 500"/>
                <a:gd name="T9" fmla="*/ 22 h 181"/>
                <a:gd name="T10" fmla="*/ 17 w 500"/>
                <a:gd name="T11" fmla="*/ 11 h 181"/>
                <a:gd name="T12" fmla="*/ 4 w 500"/>
                <a:gd name="T13" fmla="*/ 2 h 181"/>
                <a:gd name="T14" fmla="*/ 4 w 500"/>
                <a:gd name="T15" fmla="*/ 2 h 18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00" h="181">
                  <a:moveTo>
                    <a:pt x="25" y="17"/>
                  </a:moveTo>
                  <a:lnTo>
                    <a:pt x="236" y="0"/>
                  </a:lnTo>
                  <a:lnTo>
                    <a:pt x="500" y="0"/>
                  </a:lnTo>
                  <a:lnTo>
                    <a:pt x="236" y="181"/>
                  </a:lnTo>
                  <a:lnTo>
                    <a:pt x="0" y="181"/>
                  </a:lnTo>
                  <a:lnTo>
                    <a:pt x="135" y="95"/>
                  </a:lnTo>
                  <a:lnTo>
                    <a:pt x="2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6" name="Freeform 39"/>
            <p:cNvSpPr>
              <a:spLocks/>
            </p:cNvSpPr>
            <p:nvPr/>
          </p:nvSpPr>
          <p:spPr bwMode="auto">
            <a:xfrm>
              <a:off x="2260" y="2873"/>
              <a:ext cx="105" cy="360"/>
            </a:xfrm>
            <a:custGeom>
              <a:avLst/>
              <a:gdLst>
                <a:gd name="T0" fmla="*/ 0 w 211"/>
                <a:gd name="T1" fmla="*/ 1 h 720"/>
                <a:gd name="T2" fmla="*/ 0 w 211"/>
                <a:gd name="T3" fmla="*/ 90 h 720"/>
                <a:gd name="T4" fmla="*/ 26 w 211"/>
                <a:gd name="T5" fmla="*/ 90 h 720"/>
                <a:gd name="T6" fmla="*/ 26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7" name="Freeform 40"/>
            <p:cNvSpPr>
              <a:spLocks/>
            </p:cNvSpPr>
            <p:nvPr/>
          </p:nvSpPr>
          <p:spPr bwMode="auto">
            <a:xfrm>
              <a:off x="2459" y="2873"/>
              <a:ext cx="106" cy="360"/>
            </a:xfrm>
            <a:custGeom>
              <a:avLst/>
              <a:gdLst>
                <a:gd name="T0" fmla="*/ 0 w 211"/>
                <a:gd name="T1" fmla="*/ 1 h 720"/>
                <a:gd name="T2" fmla="*/ 0 w 211"/>
                <a:gd name="T3" fmla="*/ 90 h 720"/>
                <a:gd name="T4" fmla="*/ 27 w 211"/>
                <a:gd name="T5" fmla="*/ 90 h 720"/>
                <a:gd name="T6" fmla="*/ 27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8" name="Freeform 41"/>
            <p:cNvSpPr>
              <a:spLocks/>
            </p:cNvSpPr>
            <p:nvPr/>
          </p:nvSpPr>
          <p:spPr bwMode="auto">
            <a:xfrm>
              <a:off x="2659" y="2873"/>
              <a:ext cx="106" cy="360"/>
            </a:xfrm>
            <a:custGeom>
              <a:avLst/>
              <a:gdLst>
                <a:gd name="T0" fmla="*/ 0 w 211"/>
                <a:gd name="T1" fmla="*/ 1 h 720"/>
                <a:gd name="T2" fmla="*/ 0 w 211"/>
                <a:gd name="T3" fmla="*/ 90 h 720"/>
                <a:gd name="T4" fmla="*/ 27 w 211"/>
                <a:gd name="T5" fmla="*/ 90 h 720"/>
                <a:gd name="T6" fmla="*/ 27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29" name="Freeform 42"/>
            <p:cNvSpPr>
              <a:spLocks/>
            </p:cNvSpPr>
            <p:nvPr/>
          </p:nvSpPr>
          <p:spPr bwMode="auto">
            <a:xfrm>
              <a:off x="2859" y="2873"/>
              <a:ext cx="105" cy="360"/>
            </a:xfrm>
            <a:custGeom>
              <a:avLst/>
              <a:gdLst>
                <a:gd name="T0" fmla="*/ 0 w 211"/>
                <a:gd name="T1" fmla="*/ 1 h 720"/>
                <a:gd name="T2" fmla="*/ 0 w 211"/>
                <a:gd name="T3" fmla="*/ 90 h 720"/>
                <a:gd name="T4" fmla="*/ 26 w 211"/>
                <a:gd name="T5" fmla="*/ 90 h 720"/>
                <a:gd name="T6" fmla="*/ 26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30" name="Freeform 43"/>
            <p:cNvSpPr>
              <a:spLocks/>
            </p:cNvSpPr>
            <p:nvPr/>
          </p:nvSpPr>
          <p:spPr bwMode="auto">
            <a:xfrm>
              <a:off x="3058" y="2873"/>
              <a:ext cx="106" cy="360"/>
            </a:xfrm>
            <a:custGeom>
              <a:avLst/>
              <a:gdLst>
                <a:gd name="T0" fmla="*/ 0 w 211"/>
                <a:gd name="T1" fmla="*/ 1 h 720"/>
                <a:gd name="T2" fmla="*/ 0 w 211"/>
                <a:gd name="T3" fmla="*/ 90 h 720"/>
                <a:gd name="T4" fmla="*/ 27 w 211"/>
                <a:gd name="T5" fmla="*/ 90 h 720"/>
                <a:gd name="T6" fmla="*/ 27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31" name="Freeform 44"/>
            <p:cNvSpPr>
              <a:spLocks/>
            </p:cNvSpPr>
            <p:nvPr/>
          </p:nvSpPr>
          <p:spPr bwMode="auto">
            <a:xfrm>
              <a:off x="3258" y="2873"/>
              <a:ext cx="105" cy="360"/>
            </a:xfrm>
            <a:custGeom>
              <a:avLst/>
              <a:gdLst>
                <a:gd name="T0" fmla="*/ 0 w 211"/>
                <a:gd name="T1" fmla="*/ 1 h 720"/>
                <a:gd name="T2" fmla="*/ 0 w 211"/>
                <a:gd name="T3" fmla="*/ 90 h 720"/>
                <a:gd name="T4" fmla="*/ 26 w 211"/>
                <a:gd name="T5" fmla="*/ 90 h 720"/>
                <a:gd name="T6" fmla="*/ 26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32" name="Freeform 45"/>
            <p:cNvSpPr>
              <a:spLocks/>
            </p:cNvSpPr>
            <p:nvPr/>
          </p:nvSpPr>
          <p:spPr bwMode="auto">
            <a:xfrm>
              <a:off x="3457" y="2873"/>
              <a:ext cx="106" cy="360"/>
            </a:xfrm>
            <a:custGeom>
              <a:avLst/>
              <a:gdLst>
                <a:gd name="T0" fmla="*/ 0 w 211"/>
                <a:gd name="T1" fmla="*/ 1 h 720"/>
                <a:gd name="T2" fmla="*/ 0 w 211"/>
                <a:gd name="T3" fmla="*/ 90 h 720"/>
                <a:gd name="T4" fmla="*/ 27 w 211"/>
                <a:gd name="T5" fmla="*/ 90 h 720"/>
                <a:gd name="T6" fmla="*/ 27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733" name="Freeform 46"/>
            <p:cNvSpPr>
              <a:spLocks/>
            </p:cNvSpPr>
            <p:nvPr/>
          </p:nvSpPr>
          <p:spPr bwMode="auto">
            <a:xfrm>
              <a:off x="3657" y="2873"/>
              <a:ext cx="105" cy="360"/>
            </a:xfrm>
            <a:custGeom>
              <a:avLst/>
              <a:gdLst>
                <a:gd name="T0" fmla="*/ 0 w 211"/>
                <a:gd name="T1" fmla="*/ 1 h 720"/>
                <a:gd name="T2" fmla="*/ 0 w 211"/>
                <a:gd name="T3" fmla="*/ 90 h 720"/>
                <a:gd name="T4" fmla="*/ 26 w 211"/>
                <a:gd name="T5" fmla="*/ 90 h 720"/>
                <a:gd name="T6" fmla="*/ 26 w 211"/>
                <a:gd name="T7" fmla="*/ 0 h 720"/>
                <a:gd name="T8" fmla="*/ 0 w 211"/>
                <a:gd name="T9" fmla="*/ 1 h 720"/>
                <a:gd name="T10" fmla="*/ 0 w 211"/>
                <a:gd name="T11" fmla="*/ 1 h 72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11" h="720">
                  <a:moveTo>
                    <a:pt x="0" y="5"/>
                  </a:moveTo>
                  <a:lnTo>
                    <a:pt x="0" y="720"/>
                  </a:lnTo>
                  <a:lnTo>
                    <a:pt x="211" y="720"/>
                  </a:lnTo>
                  <a:lnTo>
                    <a:pt x="211"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grpSp>
      <p:sp>
        <p:nvSpPr>
          <p:cNvPr id="29701" name="AutoShape 47"/>
          <p:cNvSpPr>
            <a:spLocks noChangeArrowheads="1"/>
          </p:cNvSpPr>
          <p:nvPr/>
        </p:nvSpPr>
        <p:spPr bwMode="auto">
          <a:xfrm>
            <a:off x="3048000" y="304800"/>
            <a:ext cx="1524000" cy="1600200"/>
          </a:xfrm>
          <a:custGeom>
            <a:avLst/>
            <a:gdLst>
              <a:gd name="T0" fmla="*/ 2147483647 w 21600"/>
              <a:gd name="T1" fmla="*/ 0 h 21600"/>
              <a:gd name="T2" fmla="*/ 948325439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chemeClr val="accent1">
              <a:alpha val="81175"/>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03548" y="1520788"/>
            <a:ext cx="8243888" cy="488950"/>
          </a:xfrm>
        </p:spPr>
        <p:txBody>
          <a:bodyPr/>
          <a:lstStyle/>
          <a:p>
            <a:pPr eaLnBrk="1" hangingPunct="1">
              <a:defRPr/>
            </a:pPr>
            <a:r>
              <a:rPr lang="en-US" sz="3200" b="1" dirty="0">
                <a:latin typeface="Garamond" charset="0"/>
                <a:cs typeface="Arial" charset="0"/>
              </a:rPr>
              <a:t>AIDD is located </a:t>
            </a:r>
            <a:r>
              <a:rPr lang="en-US" sz="3200" b="1" dirty="0" smtClean="0">
                <a:latin typeface="Garamond" charset="0"/>
                <a:cs typeface="Arial" charset="0"/>
              </a:rPr>
              <a:t>in the Health and Human Services Building in </a:t>
            </a:r>
            <a:r>
              <a:rPr lang="en-US" sz="3200" b="1" dirty="0">
                <a:latin typeface="Garamond" charset="0"/>
                <a:cs typeface="Arial" charset="0"/>
              </a:rPr>
              <a:t>Washington, DC</a:t>
            </a:r>
          </a:p>
        </p:txBody>
      </p:sp>
      <p:pic>
        <p:nvPicPr>
          <p:cNvPr id="28675" name="Picture 4" descr="hhs"/>
          <p:cNvPicPr>
            <a:picLocks noGrp="1"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151620" y="2708920"/>
            <a:ext cx="4288830" cy="3216623"/>
          </a:xfrm>
          <a:noFill/>
          <a:ln>
            <a:solidFill>
              <a:schemeClr val="tx2"/>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descr="The logo for the Administration for Children and Family Servic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8164" y="2888940"/>
            <a:ext cx="2460704" cy="2456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0" y="1196752"/>
            <a:ext cx="9144000" cy="1143000"/>
          </a:xfrm>
        </p:spPr>
        <p:txBody>
          <a:bodyPr/>
          <a:lstStyle/>
          <a:p>
            <a:pPr eaLnBrk="1" hangingPunct="1">
              <a:defRPr/>
            </a:pPr>
            <a:r>
              <a:rPr lang="en-US" sz="4000" b="1" dirty="0">
                <a:latin typeface="Garamond" charset="0"/>
                <a:cs typeface="+mj-cs"/>
              </a:rPr>
              <a:t>Mission of the DD Act of 2000</a:t>
            </a:r>
          </a:p>
        </p:txBody>
      </p:sp>
      <p:sp>
        <p:nvSpPr>
          <p:cNvPr id="17412" name="Rectangle 3"/>
          <p:cNvSpPr>
            <a:spLocks noGrp="1" noChangeArrowheads="1"/>
          </p:cNvSpPr>
          <p:nvPr>
            <p:ph type="body" idx="1"/>
          </p:nvPr>
        </p:nvSpPr>
        <p:spPr>
          <a:xfrm>
            <a:off x="539552" y="2204864"/>
            <a:ext cx="7920880" cy="3886200"/>
          </a:xfrm>
        </p:spPr>
        <p:txBody>
          <a:bodyPr/>
          <a:lstStyle/>
          <a:p>
            <a:pPr eaLnBrk="1" hangingPunct="1">
              <a:lnSpc>
                <a:spcPct val="125000"/>
              </a:lnSpc>
              <a:buFont typeface="Wingdings" charset="0"/>
              <a:buNone/>
            </a:pPr>
            <a:r>
              <a:rPr lang="en-US" sz="2600" b="1" dirty="0">
                <a:latin typeface="Arial" charset="0"/>
              </a:rPr>
              <a:t>	</a:t>
            </a:r>
            <a:r>
              <a:rPr lang="en-US" sz="2400" dirty="0">
                <a:latin typeface="Arial" charset="0"/>
              </a:rPr>
              <a:t>“To assure that individuals with developmental disabilities and their families participate in the design of, and have access to needed community services, individualized supports, and other forms of assistance that promote self-determination, independence, productivity, and integration and inclusion in all facets of community life…”</a:t>
            </a:r>
            <a:r>
              <a:rPr lang="en-US" altLang="ja-JP" sz="2600" b="1" dirty="0">
                <a:latin typeface="Arial" charset="0"/>
              </a:rPr>
              <a:t> </a:t>
            </a:r>
          </a:p>
          <a:p>
            <a:pPr eaLnBrk="1" hangingPunct="1">
              <a:lnSpc>
                <a:spcPct val="125000"/>
              </a:lnSpc>
              <a:buFont typeface="Wingdings" charset="0"/>
              <a:buNone/>
            </a:pPr>
            <a:r>
              <a:rPr lang="en-US" sz="2600" b="1" dirty="0">
                <a:latin typeface="Arial" charset="0"/>
              </a:rPr>
              <a:t>    </a:t>
            </a:r>
            <a:r>
              <a:rPr lang="en-US" sz="2000" dirty="0">
                <a:latin typeface="Arial" charset="0"/>
              </a:rPr>
              <a:t>(Subtitle B – Section 121 – PL 106-402)</a:t>
            </a:r>
          </a:p>
          <a:p>
            <a:pPr eaLnBrk="1" hangingPunct="1">
              <a:lnSpc>
                <a:spcPct val="125000"/>
              </a:lnSpc>
            </a:pPr>
            <a:endParaRPr lang="en-US" sz="2000" dirty="0">
              <a:latin typeface="Arial" charset="0"/>
            </a:endParaRPr>
          </a:p>
          <a:p>
            <a:pPr marL="0" indent="0" eaLnBrk="1" hangingPunct="1">
              <a:lnSpc>
                <a:spcPct val="90000"/>
              </a:lnSpc>
              <a:buNone/>
            </a:pPr>
            <a:endParaRPr lang="en-US" sz="2600" dirty="0">
              <a:latin typeface="Arial" charset="0"/>
            </a:endParaRPr>
          </a:p>
        </p:txBody>
      </p:sp>
    </p:spTree>
  </p:cSld>
  <p:clrMapOvr>
    <a:masterClrMapping/>
  </p:clrMapOvr>
  <p:transition xmlns:p14="http://schemas.microsoft.com/office/powerpoint/2010/main" advClick="0"/>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431540" y="1340768"/>
            <a:ext cx="8243888" cy="488950"/>
          </a:xfrm>
        </p:spPr>
        <p:txBody>
          <a:bodyPr/>
          <a:lstStyle/>
          <a:p>
            <a:pPr eaLnBrk="1" hangingPunct="1">
              <a:defRPr/>
            </a:pPr>
            <a:r>
              <a:rPr lang="en-US" sz="4000" b="1" dirty="0">
                <a:latin typeface="Garamond" charset="0"/>
                <a:cs typeface="+mj-cs"/>
              </a:rPr>
              <a:t>Themes</a:t>
            </a:r>
          </a:p>
        </p:txBody>
      </p:sp>
      <p:sp>
        <p:nvSpPr>
          <p:cNvPr id="19460" name="Rectangle 3"/>
          <p:cNvSpPr>
            <a:spLocks noGrp="1" noChangeArrowheads="1"/>
          </p:cNvSpPr>
          <p:nvPr>
            <p:ph type="body" idx="1"/>
          </p:nvPr>
        </p:nvSpPr>
        <p:spPr>
          <a:xfrm>
            <a:off x="791580" y="2132856"/>
            <a:ext cx="7772474" cy="3708412"/>
          </a:xfrm>
        </p:spPr>
        <p:txBody>
          <a:bodyPr/>
          <a:lstStyle/>
          <a:p>
            <a:pPr eaLnBrk="1" hangingPunct="1">
              <a:buFont typeface="Wingdings" charset="0"/>
              <a:buNone/>
              <a:defRPr/>
            </a:pPr>
            <a:r>
              <a:rPr lang="en-US" dirty="0">
                <a:latin typeface="Arial" charset="0"/>
                <a:cs typeface="+mn-cs"/>
              </a:rPr>
              <a:t>The DD Act Programs all share 3 major themes:</a:t>
            </a:r>
          </a:p>
          <a:p>
            <a:pPr eaLnBrk="1" hangingPunct="1">
              <a:defRPr/>
            </a:pPr>
            <a:r>
              <a:rPr lang="en-US" dirty="0">
                <a:latin typeface="Arial" charset="0"/>
                <a:cs typeface="+mn-cs"/>
              </a:rPr>
              <a:t>Advocacy</a:t>
            </a:r>
          </a:p>
          <a:p>
            <a:pPr eaLnBrk="1" hangingPunct="1">
              <a:defRPr/>
            </a:pPr>
            <a:r>
              <a:rPr lang="en-US" dirty="0">
                <a:latin typeface="Arial" charset="0"/>
                <a:cs typeface="+mn-cs"/>
              </a:rPr>
              <a:t>Capacity Building</a:t>
            </a:r>
          </a:p>
          <a:p>
            <a:pPr eaLnBrk="1" hangingPunct="1">
              <a:defRPr/>
            </a:pPr>
            <a:r>
              <a:rPr lang="en-US" dirty="0">
                <a:latin typeface="Arial" charset="0"/>
                <a:cs typeface="+mn-cs"/>
              </a:rPr>
              <a:t>Systemic Change</a:t>
            </a: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611560" y="1304764"/>
            <a:ext cx="8070850" cy="5064125"/>
          </a:xfrm>
        </p:spPr>
        <p:txBody>
          <a:bodyPr/>
          <a:lstStyle/>
          <a:p>
            <a:pPr eaLnBrk="1" hangingPunct="1">
              <a:defRPr/>
            </a:pPr>
            <a:endParaRPr lang="en-US" i="1" dirty="0" smtClean="0">
              <a:latin typeface="Arial" charset="0"/>
              <a:cs typeface="+mn-cs"/>
            </a:endParaRPr>
          </a:p>
          <a:p>
            <a:pPr marL="0" indent="0" eaLnBrk="1" hangingPunct="1">
              <a:buNone/>
              <a:defRPr/>
            </a:pPr>
            <a:r>
              <a:rPr lang="en-US" i="1" dirty="0" smtClean="0">
                <a:latin typeface="Arial" charset="0"/>
                <a:cs typeface="+mn-cs"/>
              </a:rPr>
              <a:t>Advocacy</a:t>
            </a:r>
            <a:r>
              <a:rPr lang="en-US" dirty="0">
                <a:latin typeface="Arial" charset="0"/>
                <a:cs typeface="+mn-cs"/>
              </a:rPr>
              <a:t>:</a:t>
            </a:r>
            <a:r>
              <a:rPr lang="en-US" i="1" dirty="0">
                <a:latin typeface="Arial" charset="0"/>
                <a:cs typeface="+mn-cs"/>
              </a:rPr>
              <a:t> </a:t>
            </a:r>
            <a:r>
              <a:rPr lang="en-US" dirty="0" smtClean="0">
                <a:latin typeface="Arial" charset="0"/>
                <a:cs typeface="+mn-cs"/>
              </a:rPr>
              <a:t>active </a:t>
            </a:r>
            <a:r>
              <a:rPr lang="en-US" dirty="0">
                <a:latin typeface="Arial" charset="0"/>
                <a:cs typeface="+mn-cs"/>
              </a:rPr>
              <a:t>support for a program, initiative, or change</a:t>
            </a:r>
          </a:p>
          <a:p>
            <a:pPr marL="0" indent="0" eaLnBrk="1" hangingPunct="1">
              <a:buNone/>
              <a:defRPr/>
            </a:pPr>
            <a:endParaRPr lang="en-US" i="1" dirty="0">
              <a:latin typeface="Arial" charset="0"/>
              <a:cs typeface="+mn-cs"/>
            </a:endParaRPr>
          </a:p>
          <a:p>
            <a:pPr marL="0" indent="0" eaLnBrk="1" hangingPunct="1">
              <a:buNone/>
              <a:defRPr/>
            </a:pPr>
            <a:r>
              <a:rPr lang="en-US" i="1" dirty="0">
                <a:latin typeface="Arial" charset="0"/>
                <a:cs typeface="+mn-cs"/>
              </a:rPr>
              <a:t>Capacity Building</a:t>
            </a:r>
            <a:r>
              <a:rPr lang="en-US" dirty="0">
                <a:latin typeface="Arial" charset="0"/>
                <a:cs typeface="+mn-cs"/>
              </a:rPr>
              <a:t>: </a:t>
            </a:r>
            <a:r>
              <a:rPr lang="en-US" dirty="0" smtClean="0">
                <a:latin typeface="Arial" charset="0"/>
                <a:cs typeface="+mn-cs"/>
              </a:rPr>
              <a:t>strengthening </a:t>
            </a:r>
            <a:r>
              <a:rPr lang="en-US" dirty="0">
                <a:latin typeface="Arial" charset="0"/>
                <a:cs typeface="+mn-cs"/>
              </a:rPr>
              <a:t>local, state, regional, and national communities </a:t>
            </a:r>
            <a:endParaRPr lang="en-US" i="1" dirty="0">
              <a:latin typeface="Arial" charset="0"/>
              <a:cs typeface="+mn-cs"/>
            </a:endParaRPr>
          </a:p>
          <a:p>
            <a:pPr marL="0" indent="0" eaLnBrk="1" hangingPunct="1">
              <a:buNone/>
              <a:defRPr/>
            </a:pPr>
            <a:endParaRPr lang="en-US" i="1" dirty="0">
              <a:latin typeface="Arial" charset="0"/>
              <a:cs typeface="+mn-cs"/>
            </a:endParaRPr>
          </a:p>
          <a:p>
            <a:pPr marL="0" indent="0" eaLnBrk="1" hangingPunct="1">
              <a:buNone/>
              <a:defRPr/>
            </a:pPr>
            <a:r>
              <a:rPr lang="en-US" i="1" dirty="0">
                <a:latin typeface="Arial" charset="0"/>
                <a:cs typeface="+mn-cs"/>
              </a:rPr>
              <a:t>Systemic Change</a:t>
            </a:r>
            <a:r>
              <a:rPr lang="en-US" dirty="0">
                <a:latin typeface="Arial" charset="0"/>
                <a:cs typeface="+mn-cs"/>
              </a:rPr>
              <a:t>: modifying entire programs, policies, services, and/or funding streams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ctrTitle"/>
          </p:nvPr>
        </p:nvSpPr>
        <p:spPr>
          <a:xfrm>
            <a:off x="0" y="2564904"/>
            <a:ext cx="9144000" cy="1470025"/>
          </a:xfrm>
        </p:spPr>
        <p:txBody>
          <a:bodyPr/>
          <a:lstStyle/>
          <a:p>
            <a:pPr eaLnBrk="1" hangingPunct="1">
              <a:spcBef>
                <a:spcPts val="1800"/>
              </a:spcBef>
              <a:defRPr/>
            </a:pPr>
            <a:r>
              <a:rPr lang="en-US" sz="4400" b="1" dirty="0"/>
              <a:t>The </a:t>
            </a:r>
            <a:r>
              <a:rPr lang="en-US" sz="4400" b="1" dirty="0" smtClean="0"/>
              <a:t>Basics:</a:t>
            </a:r>
            <a:br>
              <a:rPr lang="en-US" sz="4400" b="1" dirty="0" smtClean="0"/>
            </a:br>
            <a:r>
              <a:rPr lang="en-US" sz="4400" b="1" dirty="0" smtClean="0"/>
              <a:t> </a:t>
            </a:r>
            <a:r>
              <a:rPr lang="en-US" sz="4400" dirty="0" smtClean="0"/>
              <a:t/>
            </a:r>
            <a:br>
              <a:rPr lang="en-US" sz="4400" dirty="0" smtClean="0"/>
            </a:br>
            <a:r>
              <a:rPr lang="en-US" sz="3400" dirty="0" smtClean="0"/>
              <a:t>University Centers for Excellence in Developmental Disabilities (UCEDD) </a:t>
            </a:r>
            <a:br>
              <a:rPr lang="en-US" sz="3400" dirty="0" smtClean="0"/>
            </a:br>
            <a:r>
              <a:rPr lang="en-US" sz="3400" dirty="0" smtClean="0"/>
              <a:t>and the </a:t>
            </a:r>
            <a:br>
              <a:rPr lang="en-US" sz="3400" dirty="0" smtClean="0"/>
            </a:br>
            <a:r>
              <a:rPr lang="en-US" sz="3400" dirty="0" smtClean="0"/>
              <a:t>Community </a:t>
            </a:r>
            <a:r>
              <a:rPr lang="en-US" sz="3400" dirty="0"/>
              <a:t>Advisory </a:t>
            </a:r>
            <a:r>
              <a:rPr lang="en-US" sz="3400" dirty="0" smtClean="0"/>
              <a:t>Committee (CAC)</a:t>
            </a:r>
            <a:endParaRPr lang="en-US" sz="3400"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Number Placeholder 5"/>
          <p:cNvSpPr>
            <a:spLocks noGrp="1"/>
          </p:cNvSpPr>
          <p:nvPr>
            <p:ph type="sldNum" sz="quarter" idx="4294967295"/>
          </p:nvPr>
        </p:nvSpPr>
        <p:spPr>
          <a:xfrm>
            <a:off x="6553200" y="6243638"/>
            <a:ext cx="2133600" cy="457200"/>
          </a:xfrm>
          <a:prstGeom prst="rect">
            <a:avLst/>
          </a:prstGeom>
          <a:noFill/>
        </p:spPr>
        <p:txBody>
          <a:bodyPr/>
          <a:lstStyle>
            <a:lvl1pPr eaLnBrk="0" hangingPunct="0">
              <a:defRPr sz="3000">
                <a:solidFill>
                  <a:schemeClr val="tx1"/>
                </a:solidFill>
                <a:latin typeface="Arial" charset="0"/>
                <a:ea typeface="ＭＳ Ｐゴシック" charset="0"/>
                <a:cs typeface="ＭＳ Ｐゴシック" charset="0"/>
              </a:defRPr>
            </a:lvl1pPr>
            <a:lvl2pPr marL="742950" indent="-285750" eaLnBrk="0" hangingPunct="0">
              <a:defRPr sz="3000">
                <a:solidFill>
                  <a:schemeClr val="tx1"/>
                </a:solidFill>
                <a:latin typeface="Arial" charset="0"/>
                <a:ea typeface="ＭＳ Ｐゴシック" charset="0"/>
              </a:defRPr>
            </a:lvl2pPr>
            <a:lvl3pPr marL="1143000" indent="-228600" eaLnBrk="0" hangingPunct="0">
              <a:defRPr sz="3000">
                <a:solidFill>
                  <a:schemeClr val="tx1"/>
                </a:solidFill>
                <a:latin typeface="Arial" charset="0"/>
                <a:ea typeface="ＭＳ Ｐゴシック" charset="0"/>
              </a:defRPr>
            </a:lvl3pPr>
            <a:lvl4pPr marL="1600200" indent="-228600" eaLnBrk="0" hangingPunct="0">
              <a:defRPr sz="3000">
                <a:solidFill>
                  <a:schemeClr val="tx1"/>
                </a:solidFill>
                <a:latin typeface="Arial" charset="0"/>
                <a:ea typeface="ＭＳ Ｐゴシック" charset="0"/>
              </a:defRPr>
            </a:lvl4pPr>
            <a:lvl5pPr marL="2057400" indent="-228600" eaLnBrk="0" hangingPunct="0">
              <a:defRPr sz="3000">
                <a:solidFill>
                  <a:schemeClr val="tx1"/>
                </a:solidFill>
                <a:latin typeface="Arial" charset="0"/>
                <a:ea typeface="ＭＳ Ｐゴシック" charset="0"/>
              </a:defRPr>
            </a:lvl5pPr>
            <a:lvl6pPr marL="2514600" indent="-228600" algn="ctr" eaLnBrk="0" fontAlgn="base" hangingPunct="0">
              <a:spcBef>
                <a:spcPct val="20000"/>
              </a:spcBef>
              <a:spcAft>
                <a:spcPct val="0"/>
              </a:spcAft>
              <a:buClr>
                <a:schemeClr val="accent1"/>
              </a:buClr>
              <a:buSzPct val="65000"/>
              <a:buFont typeface="Wingdings" charset="0"/>
              <a:defRPr sz="3000">
                <a:solidFill>
                  <a:schemeClr val="tx1"/>
                </a:solidFill>
                <a:latin typeface="Arial" charset="0"/>
                <a:ea typeface="ＭＳ Ｐゴシック" charset="0"/>
              </a:defRPr>
            </a:lvl6pPr>
            <a:lvl7pPr marL="2971800" indent="-228600" algn="ctr" eaLnBrk="0" fontAlgn="base" hangingPunct="0">
              <a:spcBef>
                <a:spcPct val="20000"/>
              </a:spcBef>
              <a:spcAft>
                <a:spcPct val="0"/>
              </a:spcAft>
              <a:buClr>
                <a:schemeClr val="accent1"/>
              </a:buClr>
              <a:buSzPct val="65000"/>
              <a:buFont typeface="Wingdings" charset="0"/>
              <a:defRPr sz="3000">
                <a:solidFill>
                  <a:schemeClr val="tx1"/>
                </a:solidFill>
                <a:latin typeface="Arial" charset="0"/>
                <a:ea typeface="ＭＳ Ｐゴシック" charset="0"/>
              </a:defRPr>
            </a:lvl7pPr>
            <a:lvl8pPr marL="3429000" indent="-228600" algn="ctr" eaLnBrk="0" fontAlgn="base" hangingPunct="0">
              <a:spcBef>
                <a:spcPct val="20000"/>
              </a:spcBef>
              <a:spcAft>
                <a:spcPct val="0"/>
              </a:spcAft>
              <a:buClr>
                <a:schemeClr val="accent1"/>
              </a:buClr>
              <a:buSzPct val="65000"/>
              <a:buFont typeface="Wingdings" charset="0"/>
              <a:defRPr sz="3000">
                <a:solidFill>
                  <a:schemeClr val="tx1"/>
                </a:solidFill>
                <a:latin typeface="Arial" charset="0"/>
                <a:ea typeface="ＭＳ Ｐゴシック" charset="0"/>
              </a:defRPr>
            </a:lvl8pPr>
            <a:lvl9pPr marL="3886200" indent="-228600" algn="ctr" eaLnBrk="0" fontAlgn="base" hangingPunct="0">
              <a:spcBef>
                <a:spcPct val="20000"/>
              </a:spcBef>
              <a:spcAft>
                <a:spcPct val="0"/>
              </a:spcAft>
              <a:buClr>
                <a:schemeClr val="accent1"/>
              </a:buClr>
              <a:buSzPct val="65000"/>
              <a:buFont typeface="Wingdings" charset="0"/>
              <a:defRPr sz="3000">
                <a:solidFill>
                  <a:schemeClr val="tx1"/>
                </a:solidFill>
                <a:latin typeface="Arial" charset="0"/>
                <a:ea typeface="ＭＳ Ｐゴシック" charset="0"/>
              </a:defRPr>
            </a:lvl9pPr>
          </a:lstStyle>
          <a:p>
            <a:pPr eaLnBrk="1" hangingPunct="1"/>
            <a:fld id="{66B883A5-534D-7D49-8EF5-EC55893E415C}" type="slidenum">
              <a:rPr lang="en-US" sz="1200">
                <a:latin typeface="Garamond" charset="0"/>
              </a:rPr>
              <a:pPr eaLnBrk="1" hangingPunct="1"/>
              <a:t>9</a:t>
            </a:fld>
            <a:endParaRPr lang="en-US" sz="1200" dirty="0">
              <a:latin typeface="Garamond" charset="0"/>
            </a:endParaRPr>
          </a:p>
        </p:txBody>
      </p:sp>
      <p:sp>
        <p:nvSpPr>
          <p:cNvPr id="21507" name="Rectangle 2"/>
          <p:cNvSpPr>
            <a:spLocks noGrp="1" noChangeArrowheads="1"/>
          </p:cNvSpPr>
          <p:nvPr>
            <p:ph type="title"/>
          </p:nvPr>
        </p:nvSpPr>
        <p:spPr>
          <a:xfrm>
            <a:off x="431540" y="1304764"/>
            <a:ext cx="8243888" cy="488950"/>
          </a:xfrm>
        </p:spPr>
        <p:txBody>
          <a:bodyPr/>
          <a:lstStyle/>
          <a:p>
            <a:pPr eaLnBrk="1" hangingPunct="1">
              <a:defRPr/>
            </a:pPr>
            <a:r>
              <a:rPr lang="en-US" sz="4000" b="1" dirty="0">
                <a:latin typeface="Garamond" charset="0"/>
                <a:cs typeface="Arial" charset="0"/>
              </a:rPr>
              <a:t>National Network of UCEDDs</a:t>
            </a:r>
            <a:r>
              <a:rPr lang="en-US" sz="4000" dirty="0">
                <a:latin typeface="Garamond" charset="0"/>
                <a:cs typeface="Arial" charset="0"/>
              </a:rPr>
              <a:t/>
            </a:r>
            <a:br>
              <a:rPr lang="en-US" sz="4000" dirty="0">
                <a:latin typeface="Garamond" charset="0"/>
                <a:cs typeface="Arial" charset="0"/>
              </a:rPr>
            </a:br>
            <a:endParaRPr lang="en-US" sz="4000" dirty="0">
              <a:latin typeface="Garamond" charset="0"/>
              <a:cs typeface="Arial" charset="0"/>
            </a:endParaRPr>
          </a:p>
        </p:txBody>
      </p:sp>
      <p:pic>
        <p:nvPicPr>
          <p:cNvPr id="2150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736812"/>
            <a:ext cx="6910388" cy="489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CCIDS-ppt-template-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983</TotalTime>
  <Words>725</Words>
  <Application>Microsoft Macintosh PowerPoint</Application>
  <PresentationFormat>On-screen Show (4:3)</PresentationFormat>
  <Paragraphs>153</Paragraphs>
  <Slides>25</Slides>
  <Notes>20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CCIDS-ppt-template-2013</vt:lpstr>
      <vt:lpstr>Community Advisory Committee Brief Orientation  October 31, 2013</vt:lpstr>
      <vt:lpstr>The Administration on Intellectual and Developmental Disabilities  </vt:lpstr>
      <vt:lpstr>PowerPoint Presentation</vt:lpstr>
      <vt:lpstr>AIDD is located in the Health and Human Services Building in Washington, DC</vt:lpstr>
      <vt:lpstr>Mission of the DD Act of 2000</vt:lpstr>
      <vt:lpstr>Themes</vt:lpstr>
      <vt:lpstr>PowerPoint Presentation</vt:lpstr>
      <vt:lpstr>The Basics:   University Centers for Excellence in Developmental Disabilities (UCEDD)  and the  Community Advisory Committee (CAC)</vt:lpstr>
      <vt:lpstr>National Network of UCEDDs </vt:lpstr>
      <vt:lpstr>In General, What is a UCEDD?</vt:lpstr>
      <vt:lpstr>PowerPoint Presentation</vt:lpstr>
      <vt:lpstr>UCEDDs </vt:lpstr>
      <vt:lpstr>Understanding the UCEDD</vt:lpstr>
      <vt:lpstr>Core Funding and Leveraging Funds</vt:lpstr>
      <vt:lpstr>The State DD Network</vt:lpstr>
      <vt:lpstr>What is the State DD Network?</vt:lpstr>
      <vt:lpstr>In Maine, SUFU is also considered a member of the State’s DD Network</vt:lpstr>
      <vt:lpstr>The Community Advisory Committee (CAC) </vt:lpstr>
      <vt:lpstr>What does the DD Act say about the Purpose of the CAC? </vt:lpstr>
      <vt:lpstr>PowerPoint Presentation</vt:lpstr>
      <vt:lpstr>PowerPoint Presentation</vt:lpstr>
      <vt:lpstr>What is the Basic Role of a CAC? </vt:lpstr>
      <vt:lpstr>Advisory Committees vs. Boards</vt:lpstr>
      <vt:lpstr>What are Benefits of the  CAC-UCEDD Relationship? </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 Assistant</dc:creator>
  <cp:lastModifiedBy>Sandra Horne</cp:lastModifiedBy>
  <cp:revision>140</cp:revision>
  <dcterms:created xsi:type="dcterms:W3CDTF">2010-08-18T11:28:58Z</dcterms:created>
  <dcterms:modified xsi:type="dcterms:W3CDTF">2013-10-30T19:23:04Z</dcterms:modified>
</cp:coreProperties>
</file>