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24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24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24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2400"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A7CF"/>
    <a:srgbClr val="001934"/>
    <a:srgbClr val="47B5FF"/>
    <a:srgbClr val="5995C7"/>
    <a:srgbClr val="CC99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064" y="-96"/>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81DE15F-D60F-E74A-A248-E3434A8C7333}" type="datetimeFigureOut">
              <a:rPr lang="en-US"/>
              <a:pPr>
                <a:defRPr/>
              </a:pPr>
              <a:t>10/31/13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469D56E-B455-1943-83CC-70E411837682}" type="slidenum">
              <a:rPr lang="en-US"/>
              <a:pPr>
                <a:defRPr/>
              </a:pPr>
              <a:t>‹#›</a:t>
            </a:fld>
            <a:endParaRPr lang="en-US"/>
          </a:p>
        </p:txBody>
      </p:sp>
    </p:spTree>
    <p:extLst>
      <p:ext uri="{BB962C8B-B14F-4D97-AF65-F5344CB8AC3E}">
        <p14:creationId xmlns:p14="http://schemas.microsoft.com/office/powerpoint/2010/main" val="28187463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6103175-3B8B-094E-9773-6B103F7BFA0A}" type="datetimeFigureOut">
              <a:rPr lang="en-US"/>
              <a:pPr>
                <a:defRPr/>
              </a:pPr>
              <a:t>10/31/13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B395C3E-8084-C84E-ABF8-DC8E05C90CDD}" type="slidenum">
              <a:rPr lang="en-US"/>
              <a:pPr>
                <a:defRPr/>
              </a:pPr>
              <a:t>‹#›</a:t>
            </a:fld>
            <a:endParaRPr lang="en-US" dirty="0"/>
          </a:p>
        </p:txBody>
      </p:sp>
    </p:spTree>
    <p:extLst>
      <p:ext uri="{BB962C8B-B14F-4D97-AF65-F5344CB8AC3E}">
        <p14:creationId xmlns:p14="http://schemas.microsoft.com/office/powerpoint/2010/main" val="28258103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248420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88739"/>
            <a:ext cx="5486400" cy="363883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4114459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72748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o Logo Layout">
    <p:spTree>
      <p:nvGrpSpPr>
        <p:cNvPr id="1" name=""/>
        <p:cNvGrpSpPr/>
        <p:nvPr/>
      </p:nvGrpSpPr>
      <p:grpSpPr>
        <a:xfrm>
          <a:off x="0" y="0"/>
          <a:ext cx="0" cy="0"/>
          <a:chOff x="0" y="0"/>
          <a:chExt cx="0" cy="0"/>
        </a:xfrm>
      </p:grpSpPr>
      <p:sp>
        <p:nvSpPr>
          <p:cNvPr id="2" name="Title 1"/>
          <p:cNvSpPr>
            <a:spLocks noGrp="1"/>
          </p:cNvSpPr>
          <p:nvPr>
            <p:ph type="title"/>
          </p:nvPr>
        </p:nvSpPr>
        <p:spPr>
          <a:xfrm>
            <a:off x="431800" y="332656"/>
            <a:ext cx="8243888" cy="488950"/>
          </a:xfrm>
        </p:spPr>
        <p:txBody>
          <a:bodyPr/>
          <a:lstStyle/>
          <a:p>
            <a:r>
              <a:rPr lang="en-US" smtClean="0"/>
              <a:t>Click to edit Master title style</a:t>
            </a:r>
            <a:endParaRPr lang="en-US" dirty="0"/>
          </a:p>
        </p:txBody>
      </p:sp>
      <p:sp>
        <p:nvSpPr>
          <p:cNvPr id="6" name="Content Placeholder 5"/>
          <p:cNvSpPr>
            <a:spLocks noGrp="1"/>
          </p:cNvSpPr>
          <p:nvPr>
            <p:ph sz="quarter" idx="13"/>
          </p:nvPr>
        </p:nvSpPr>
        <p:spPr>
          <a:xfrm>
            <a:off x="539552" y="1124744"/>
            <a:ext cx="8135938" cy="514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4"/>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4244040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152547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9592" y="980728"/>
            <a:ext cx="7754053" cy="49006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39187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 colum Layout">
    <p:spTree>
      <p:nvGrpSpPr>
        <p:cNvPr id="1" name=""/>
        <p:cNvGrpSpPr/>
        <p:nvPr/>
      </p:nvGrpSpPr>
      <p:grpSpPr>
        <a:xfrm>
          <a:off x="0" y="0"/>
          <a:ext cx="0" cy="0"/>
          <a:chOff x="0" y="0"/>
          <a:chExt cx="0" cy="0"/>
        </a:xfrm>
      </p:grpSpPr>
      <p:sp>
        <p:nvSpPr>
          <p:cNvPr id="2" name="Title 1"/>
          <p:cNvSpPr>
            <a:spLocks noGrp="1"/>
          </p:cNvSpPr>
          <p:nvPr>
            <p:ph type="title"/>
          </p:nvPr>
        </p:nvSpPr>
        <p:spPr>
          <a:xfrm>
            <a:off x="431540" y="476672"/>
            <a:ext cx="8243888" cy="488950"/>
          </a:xfrm>
        </p:spPr>
        <p:txBody>
          <a:bodyPr/>
          <a:lstStyle/>
          <a:p>
            <a:r>
              <a:rPr lang="en-US" smtClean="0"/>
              <a:t>Click to edit Master title style</a:t>
            </a:r>
            <a:endParaRPr lang="en-US"/>
          </a:p>
        </p:txBody>
      </p:sp>
      <p:sp>
        <p:nvSpPr>
          <p:cNvPr id="11" name="Content Placeholder 10"/>
          <p:cNvSpPr>
            <a:spLocks noGrp="1"/>
          </p:cNvSpPr>
          <p:nvPr>
            <p:ph sz="quarter" idx="13"/>
          </p:nvPr>
        </p:nvSpPr>
        <p:spPr>
          <a:xfrm>
            <a:off x="467544" y="1268760"/>
            <a:ext cx="3996444" cy="50045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0"/>
          <p:cNvSpPr>
            <a:spLocks noGrp="1"/>
          </p:cNvSpPr>
          <p:nvPr>
            <p:ph sz="quarter" idx="14"/>
          </p:nvPr>
        </p:nvSpPr>
        <p:spPr>
          <a:xfrm>
            <a:off x="4752020" y="1304764"/>
            <a:ext cx="3996444" cy="49685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5"/>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280570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3711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20888"/>
            <a:ext cx="4040188"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3711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99692"/>
            <a:ext cx="4041775"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393890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540" y="1772816"/>
            <a:ext cx="8243888" cy="1893106"/>
          </a:xfrm>
        </p:spPr>
        <p:txBody>
          <a:bodyPr/>
          <a:lstStyle/>
          <a:p>
            <a:r>
              <a:rPr lang="en-US" smtClean="0"/>
              <a:t>Click to edit Master title style</a:t>
            </a:r>
            <a:endParaRPr lang="en-US" dirty="0"/>
          </a:p>
        </p:txBody>
      </p:sp>
      <p:sp>
        <p:nvSpPr>
          <p:cNvPr id="3" name="Footer Placeholder 4"/>
          <p:cNvSpPr>
            <a:spLocks noGrp="1"/>
          </p:cNvSpPr>
          <p:nvPr>
            <p:ph type="ftr" sz="quarter" idx="10"/>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267817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752"/>
            <a:ext cx="3008313" cy="54006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Picture Placeholder 6"/>
          <p:cNvSpPr>
            <a:spLocks noGrp="1"/>
          </p:cNvSpPr>
          <p:nvPr>
            <p:ph type="pic" sz="quarter" idx="11"/>
          </p:nvPr>
        </p:nvSpPr>
        <p:spPr>
          <a:xfrm>
            <a:off x="468313" y="1808163"/>
            <a:ext cx="3024187" cy="4284662"/>
          </a:xfrm>
        </p:spPr>
        <p:txBody>
          <a:bodyPr/>
          <a:lstStyle/>
          <a:p>
            <a:pPr lvl="0"/>
            <a:r>
              <a:rPr lang="en-US" noProof="0" smtClean="0"/>
              <a:t>Drag picture to placeholder or click icon to add</a:t>
            </a:r>
            <a:endParaRPr lang="en-US" noProof="0" dirty="0"/>
          </a:p>
        </p:txBody>
      </p:sp>
      <p:sp>
        <p:nvSpPr>
          <p:cNvPr id="5" name="Footer Placeholder 4"/>
          <p:cNvSpPr>
            <a:spLocks noGrp="1"/>
          </p:cNvSpPr>
          <p:nvPr>
            <p:ph type="ftr" sz="quarter" idx="12"/>
          </p:nvPr>
        </p:nvSpPr>
        <p:spPr/>
        <p:txBody>
          <a:bodyPr/>
          <a:lstStyle>
            <a:lvl1pPr>
              <a:defRPr/>
            </a:lvl1pPr>
          </a:lstStyle>
          <a:p>
            <a:pPr>
              <a:defRPr/>
            </a:pPr>
            <a:r>
              <a:rPr lang="en-US"/>
              <a:t>University of Maine Center for Community Inclusion and Disability Studies</a:t>
            </a:r>
            <a:endParaRPr lang="en-US" dirty="0"/>
          </a:p>
        </p:txBody>
      </p:sp>
    </p:spTree>
    <p:extLst>
      <p:ext uri="{BB962C8B-B14F-4D97-AF65-F5344CB8AC3E}">
        <p14:creationId xmlns:p14="http://schemas.microsoft.com/office/powerpoint/2010/main" val="36122857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808163"/>
            <a:ext cx="82296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2484438" y="6345238"/>
            <a:ext cx="4643437"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1">
                    <a:tint val="75000"/>
                  </a:schemeClr>
                </a:solidFill>
                <a:latin typeface="+mn-lt"/>
                <a:ea typeface="+mn-ea"/>
                <a:cs typeface="+mn-cs"/>
              </a:defRPr>
            </a:lvl1pPr>
          </a:lstStyle>
          <a:p>
            <a:pPr>
              <a:defRPr/>
            </a:pPr>
            <a:r>
              <a:rPr lang="en-US"/>
              <a:t>University of Maine Center for Community Inclusion and Disability Studies</a:t>
            </a:r>
            <a:endParaRPr lang="en-US" dirty="0"/>
          </a:p>
        </p:txBody>
      </p:sp>
      <p:sp>
        <p:nvSpPr>
          <p:cNvPr id="9" name="Rectangle 8"/>
          <p:cNvSpPr/>
          <p:nvPr/>
        </p:nvSpPr>
        <p:spPr>
          <a:xfrm>
            <a:off x="933450" y="368300"/>
            <a:ext cx="8020050" cy="576263"/>
          </a:xfrm>
          <a:prstGeom prst="rect">
            <a:avLst/>
          </a:prstGeom>
          <a:gradFill>
            <a:gsLst>
              <a:gs pos="0">
                <a:srgbClr val="66A7CF"/>
              </a:gs>
              <a:gs pos="99000">
                <a:schemeClr val="bg1"/>
              </a:gs>
              <a:gs pos="60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600" dirty="0">
                <a:solidFill>
                  <a:srgbClr val="000000"/>
                </a:solidFill>
                <a:latin typeface="Arial"/>
                <a:cs typeface="Arial"/>
              </a:rPr>
              <a:t>Center for Community Inclusion &amp; Disability Studies</a:t>
            </a:r>
          </a:p>
        </p:txBody>
      </p:sp>
      <p:sp>
        <p:nvSpPr>
          <p:cNvPr id="10" name="Rectangle 9"/>
          <p:cNvSpPr/>
          <p:nvPr/>
        </p:nvSpPr>
        <p:spPr>
          <a:xfrm>
            <a:off x="935038" y="163513"/>
            <a:ext cx="7980362" cy="171450"/>
          </a:xfrm>
          <a:prstGeom prst="rect">
            <a:avLst/>
          </a:prstGeom>
          <a:gradFill>
            <a:gsLst>
              <a:gs pos="0">
                <a:srgbClr val="001934"/>
              </a:gs>
              <a:gs pos="99000">
                <a:schemeClr val="bg1"/>
              </a:gs>
              <a:gs pos="60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30" name="Title Placeholder 1"/>
          <p:cNvSpPr>
            <a:spLocks noGrp="1"/>
          </p:cNvSpPr>
          <p:nvPr>
            <p:ph type="title"/>
          </p:nvPr>
        </p:nvSpPr>
        <p:spPr bwMode="auto">
          <a:xfrm>
            <a:off x="431800" y="1233488"/>
            <a:ext cx="82438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pic>
        <p:nvPicPr>
          <p:cNvPr id="1031" name="Picture 6" descr="MAINE_crest2C_MAC.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42875" y="138113"/>
            <a:ext cx="828675"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2" r:id="rId1"/>
    <p:sldLayoutId id="2147483783" r:id="rId2"/>
    <p:sldLayoutId id="2147483790" r:id="rId3"/>
    <p:sldLayoutId id="2147483784" r:id="rId4"/>
    <p:sldLayoutId id="2147483785" r:id="rId5"/>
    <p:sldLayoutId id="2147483791" r:id="rId6"/>
    <p:sldLayoutId id="2147483786" r:id="rId7"/>
    <p:sldLayoutId id="2147483787" r:id="rId8"/>
    <p:sldLayoutId id="2147483788" r:id="rId9"/>
    <p:sldLayoutId id="2147483789" r:id="rId10"/>
  </p:sldLayoutIdLst>
  <p:hf sldNum="0" hdr="0" ftr="0" dt="0"/>
  <p:txStyles>
    <p:titleStyle>
      <a:lvl1pPr algn="ctr" rtl="0" eaLnBrk="1" fontAlgn="base" hangingPunct="1">
        <a:spcBef>
          <a:spcPct val="0"/>
        </a:spcBef>
        <a:spcAft>
          <a:spcPct val="0"/>
        </a:spcAft>
        <a:defRPr sz="3600" kern="1200">
          <a:solidFill>
            <a:schemeClr val="tx1"/>
          </a:solidFill>
          <a:latin typeface="Arial"/>
          <a:ea typeface="ＭＳ Ｐゴシック" charset="0"/>
          <a:cs typeface="Arial"/>
        </a:defRPr>
      </a:lvl1pPr>
      <a:lvl2pPr algn="ctr" rtl="0" eaLnBrk="1" fontAlgn="base" hangingPunct="1">
        <a:spcBef>
          <a:spcPct val="0"/>
        </a:spcBef>
        <a:spcAft>
          <a:spcPct val="0"/>
        </a:spcAft>
        <a:defRPr sz="3600">
          <a:solidFill>
            <a:schemeClr val="tx1"/>
          </a:solidFill>
          <a:latin typeface="Arial" charset="0"/>
          <a:ea typeface="ＭＳ Ｐゴシック" charset="0"/>
        </a:defRPr>
      </a:lvl2pPr>
      <a:lvl3pPr algn="ctr" rtl="0" eaLnBrk="1" fontAlgn="base" hangingPunct="1">
        <a:spcBef>
          <a:spcPct val="0"/>
        </a:spcBef>
        <a:spcAft>
          <a:spcPct val="0"/>
        </a:spcAft>
        <a:defRPr sz="3600">
          <a:solidFill>
            <a:schemeClr val="tx1"/>
          </a:solidFill>
          <a:latin typeface="Arial" charset="0"/>
          <a:ea typeface="ＭＳ Ｐゴシック" charset="0"/>
        </a:defRPr>
      </a:lvl3pPr>
      <a:lvl4pPr algn="ctr" rtl="0" eaLnBrk="1" fontAlgn="base" hangingPunct="1">
        <a:spcBef>
          <a:spcPct val="0"/>
        </a:spcBef>
        <a:spcAft>
          <a:spcPct val="0"/>
        </a:spcAft>
        <a:defRPr sz="3600">
          <a:solidFill>
            <a:schemeClr val="tx1"/>
          </a:solidFill>
          <a:latin typeface="Arial" charset="0"/>
          <a:ea typeface="ＭＳ Ｐゴシック" charset="0"/>
        </a:defRPr>
      </a:lvl4pPr>
      <a:lvl5pPr algn="ctr" rtl="0" eaLnBrk="1" fontAlgn="base" hangingPunct="1">
        <a:spcBef>
          <a:spcPct val="0"/>
        </a:spcBef>
        <a:spcAft>
          <a:spcPct val="0"/>
        </a:spcAft>
        <a:defRPr sz="3600">
          <a:solidFill>
            <a:schemeClr val="tx1"/>
          </a:solidFill>
          <a:latin typeface="Arial" charset="0"/>
          <a:ea typeface="ＭＳ Ｐゴシック" charset="0"/>
        </a:defRPr>
      </a:lvl5pPr>
      <a:lvl6pPr marL="457200" algn="ctr" rtl="0" eaLnBrk="1" fontAlgn="base" hangingPunct="1">
        <a:spcBef>
          <a:spcPct val="0"/>
        </a:spcBef>
        <a:spcAft>
          <a:spcPct val="0"/>
        </a:spcAft>
        <a:defRPr sz="3600">
          <a:solidFill>
            <a:schemeClr val="tx1"/>
          </a:solidFill>
          <a:latin typeface="Frutiger LT Std 67 Bold Cn" charset="0"/>
          <a:ea typeface="ＭＳ Ｐゴシック" charset="0"/>
        </a:defRPr>
      </a:lvl6pPr>
      <a:lvl7pPr marL="914400" algn="ctr" rtl="0" eaLnBrk="1" fontAlgn="base" hangingPunct="1">
        <a:spcBef>
          <a:spcPct val="0"/>
        </a:spcBef>
        <a:spcAft>
          <a:spcPct val="0"/>
        </a:spcAft>
        <a:defRPr sz="3600">
          <a:solidFill>
            <a:schemeClr val="tx1"/>
          </a:solidFill>
          <a:latin typeface="Frutiger LT Std 67 Bold Cn" charset="0"/>
          <a:ea typeface="ＭＳ Ｐゴシック" charset="0"/>
        </a:defRPr>
      </a:lvl7pPr>
      <a:lvl8pPr marL="1371600" algn="ctr" rtl="0" eaLnBrk="1" fontAlgn="base" hangingPunct="1">
        <a:spcBef>
          <a:spcPct val="0"/>
        </a:spcBef>
        <a:spcAft>
          <a:spcPct val="0"/>
        </a:spcAft>
        <a:defRPr sz="3600">
          <a:solidFill>
            <a:schemeClr val="tx1"/>
          </a:solidFill>
          <a:latin typeface="Frutiger LT Std 67 Bold Cn" charset="0"/>
          <a:ea typeface="ＭＳ Ｐゴシック" charset="0"/>
        </a:defRPr>
      </a:lvl8pPr>
      <a:lvl9pPr marL="1828800" algn="ctr" rtl="0" eaLnBrk="1" fontAlgn="base" hangingPunct="1">
        <a:spcBef>
          <a:spcPct val="0"/>
        </a:spcBef>
        <a:spcAft>
          <a:spcPct val="0"/>
        </a:spcAft>
        <a:defRPr sz="3600">
          <a:solidFill>
            <a:schemeClr val="tx1"/>
          </a:solidFill>
          <a:latin typeface="Frutiger LT Std 67 Bold Cn"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2800" kern="1200">
          <a:solidFill>
            <a:schemeClr val="tx1"/>
          </a:solidFill>
          <a:latin typeface="Arial"/>
          <a:ea typeface="ＭＳ Ｐゴシック" charset="0"/>
          <a:cs typeface="Arial"/>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a:ea typeface="ＭＳ Ｐゴシック" charset="0"/>
          <a:cs typeface="Arial"/>
        </a:defRPr>
      </a:lvl3pPr>
      <a:lvl4pPr marL="16002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ＭＳ Ｐゴシック" charset="0"/>
          <a:cs typeface="Arial"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laypartnersmain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a:xfrm>
            <a:off x="431800" y="2168525"/>
            <a:ext cx="8243888" cy="2305050"/>
          </a:xfrm>
        </p:spPr>
        <p:txBody>
          <a:bodyPr/>
          <a:lstStyle/>
          <a:p>
            <a:r>
              <a:rPr lang="en-US" dirty="0" smtClean="0">
                <a:latin typeface="Arial" charset="0"/>
              </a:rPr>
              <a:t>Early Childhood Update</a:t>
            </a:r>
            <a:br>
              <a:rPr lang="en-US" dirty="0" smtClean="0">
                <a:latin typeface="Arial" charset="0"/>
              </a:rPr>
            </a:br>
            <a:r>
              <a:rPr lang="en-US" dirty="0" smtClean="0">
                <a:latin typeface="Arial" charset="0"/>
              </a:rPr>
              <a:t>by: Linda </a:t>
            </a:r>
            <a:r>
              <a:rPr lang="en-US" dirty="0" err="1" smtClean="0">
                <a:latin typeface="Arial" charset="0"/>
              </a:rPr>
              <a:t>Labas</a:t>
            </a:r>
            <a:endParaRPr lang="en-US" dirty="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Partners Maine</a:t>
            </a:r>
            <a:endParaRPr lang="en-US" dirty="0"/>
          </a:p>
        </p:txBody>
      </p:sp>
      <p:sp>
        <p:nvSpPr>
          <p:cNvPr id="3" name="Content Placeholder 2"/>
          <p:cNvSpPr>
            <a:spLocks noGrp="1"/>
          </p:cNvSpPr>
          <p:nvPr>
            <p:ph idx="1"/>
          </p:nvPr>
        </p:nvSpPr>
        <p:spPr/>
        <p:txBody>
          <a:bodyPr/>
          <a:lstStyle/>
          <a:p>
            <a:r>
              <a:rPr lang="en-US" dirty="0" smtClean="0"/>
              <a:t>Sandy </a:t>
            </a:r>
            <a:r>
              <a:rPr lang="en-US" dirty="0" err="1" smtClean="0"/>
              <a:t>Doctoroff’s</a:t>
            </a:r>
            <a:r>
              <a:rPr lang="en-US" dirty="0" smtClean="0"/>
              <a:t> website: </a:t>
            </a:r>
            <a:r>
              <a:rPr lang="en-US" dirty="0" smtClean="0">
                <a:hlinkClick r:id="rId2"/>
              </a:rPr>
              <a:t>http://www.playpartnersmaine.com</a:t>
            </a:r>
            <a:endParaRPr lang="en-US" dirty="0" smtClean="0"/>
          </a:p>
          <a:p>
            <a:r>
              <a:rPr lang="en-US" dirty="0" smtClean="0"/>
              <a:t>Includes a blog with several autism relevant posts as well as </a:t>
            </a:r>
            <a:r>
              <a:rPr lang="en-US" dirty="0" err="1" smtClean="0"/>
              <a:t>familey</a:t>
            </a:r>
            <a:r>
              <a:rPr lang="en-US" dirty="0" smtClean="0"/>
              <a:t>-centered services and autism.</a:t>
            </a:r>
          </a:p>
          <a:p>
            <a:r>
              <a:rPr lang="en-US" dirty="0" err="1" smtClean="0"/>
              <a:t>PlayPartnersMaine</a:t>
            </a:r>
            <a:r>
              <a:rPr lang="en-US" dirty="0" smtClean="0"/>
              <a:t> </a:t>
            </a:r>
            <a:r>
              <a:rPr lang="en-US" dirty="0" err="1" smtClean="0"/>
              <a:t>facebook</a:t>
            </a:r>
            <a:r>
              <a:rPr lang="en-US" dirty="0" smtClean="0"/>
              <a:t>: http://</a:t>
            </a:r>
            <a:r>
              <a:rPr lang="en-US" dirty="0" err="1" smtClean="0"/>
              <a:t>www.facebook.com</a:t>
            </a:r>
            <a:r>
              <a:rPr lang="en-US" dirty="0" smtClean="0"/>
              <a:t>/</a:t>
            </a:r>
            <a:r>
              <a:rPr lang="en-US" smtClean="0"/>
              <a:t>PlayPartnersMaine</a:t>
            </a:r>
            <a:endParaRPr lang="en-US" dirty="0"/>
          </a:p>
        </p:txBody>
      </p:sp>
    </p:spTree>
    <p:extLst>
      <p:ext uri="{BB962C8B-B14F-4D97-AF65-F5344CB8AC3E}">
        <p14:creationId xmlns:p14="http://schemas.microsoft.com/office/powerpoint/2010/main" val="43725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800" y="1463886"/>
            <a:ext cx="8243888" cy="488950"/>
          </a:xfrm>
        </p:spPr>
        <p:txBody>
          <a:bodyPr/>
          <a:lstStyle/>
          <a:p>
            <a:pPr marL="0" indent="0"/>
            <a:r>
              <a:rPr lang="en-US" sz="3200" dirty="0" smtClean="0"/>
              <a:t>Priority Area: Services for Children with Disabilities and Their Families</a:t>
            </a:r>
            <a:endParaRPr lang="en-US" sz="3200" dirty="0" smtClean="0"/>
          </a:p>
        </p:txBody>
      </p:sp>
      <p:sp>
        <p:nvSpPr>
          <p:cNvPr id="4" name="Content Placeholder 3"/>
          <p:cNvSpPr>
            <a:spLocks noGrp="1"/>
          </p:cNvSpPr>
          <p:nvPr>
            <p:ph idx="1"/>
          </p:nvPr>
        </p:nvSpPr>
        <p:spPr>
          <a:xfrm>
            <a:off x="457200" y="2564903"/>
            <a:ext cx="8229600" cy="3561259"/>
          </a:xfrm>
        </p:spPr>
        <p:txBody>
          <a:bodyPr/>
          <a:lstStyle/>
          <a:p>
            <a:pPr marL="0" indent="0">
              <a:buNone/>
            </a:pPr>
            <a:r>
              <a:rPr lang="en-US" dirty="0" smtClean="0"/>
              <a:t>Goal 6: Assist HS/EHS grantees to continue ongoing efforts to expand quality inclusive early education services to children with disabilities, Dual Language Learners (DLL) and children from diverse cultures by enhancing partnerships with state and community organizations/agencies that provide these services.	</a:t>
            </a:r>
          </a:p>
          <a:p>
            <a:pPr marL="0" indent="0">
              <a:buNone/>
            </a:pPr>
            <a:endParaRPr lang="en-US" dirty="0"/>
          </a:p>
        </p:txBody>
      </p:sp>
    </p:spTree>
    <p:extLst>
      <p:ext uri="{BB962C8B-B14F-4D97-AF65-F5344CB8AC3E}">
        <p14:creationId xmlns:p14="http://schemas.microsoft.com/office/powerpoint/2010/main" val="96089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150490"/>
            <a:ext cx="8243888" cy="1090378"/>
          </a:xfrm>
        </p:spPr>
        <p:txBody>
          <a:bodyPr/>
          <a:lstStyle/>
          <a:p>
            <a:r>
              <a:rPr lang="en-US" sz="3200" dirty="0" smtClean="0"/>
              <a:t>Maine Head Start State Collaboration Office</a:t>
            </a:r>
            <a:endParaRPr lang="en-US" sz="3200" dirty="0"/>
          </a:p>
        </p:txBody>
      </p:sp>
      <p:sp>
        <p:nvSpPr>
          <p:cNvPr id="3" name="Content Placeholder 2"/>
          <p:cNvSpPr>
            <a:spLocks noGrp="1"/>
          </p:cNvSpPr>
          <p:nvPr>
            <p:ph idx="1"/>
          </p:nvPr>
        </p:nvSpPr>
        <p:spPr>
          <a:xfrm>
            <a:off x="457200" y="2348223"/>
            <a:ext cx="8229600" cy="3529049"/>
          </a:xfrm>
        </p:spPr>
        <p:txBody>
          <a:bodyPr/>
          <a:lstStyle/>
          <a:p>
            <a:r>
              <a:rPr lang="en-US" dirty="0"/>
              <a:t>Maine Early Care and Education Professional Development Network with USM Muskie Maine Roads to Quality funded by Maine DHHS</a:t>
            </a:r>
          </a:p>
          <a:p>
            <a:r>
              <a:rPr lang="en-US" dirty="0"/>
              <a:t>Provide professional development and ongoing support to the Network TA consultants who will provide consultation to child care</a:t>
            </a:r>
            <a:r>
              <a:rPr lang="en-US" dirty="0" smtClean="0"/>
              <a:t>.</a:t>
            </a:r>
            <a:endParaRPr lang="en-US" dirty="0"/>
          </a:p>
        </p:txBody>
      </p:sp>
    </p:spTree>
    <p:extLst>
      <p:ext uri="{BB962C8B-B14F-4D97-AF65-F5344CB8AC3E}">
        <p14:creationId xmlns:p14="http://schemas.microsoft.com/office/powerpoint/2010/main" val="1466333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150490"/>
            <a:ext cx="8243888" cy="1090378"/>
          </a:xfrm>
        </p:spPr>
        <p:txBody>
          <a:bodyPr/>
          <a:lstStyle/>
          <a:p>
            <a:r>
              <a:rPr lang="en-US" sz="2800" dirty="0" smtClean="0"/>
              <a:t>Maine Head Start State Collaboration Office (b)</a:t>
            </a:r>
            <a:endParaRPr lang="en-US" sz="2800" dirty="0"/>
          </a:p>
        </p:txBody>
      </p:sp>
      <p:sp>
        <p:nvSpPr>
          <p:cNvPr id="3" name="Content Placeholder 2"/>
          <p:cNvSpPr>
            <a:spLocks noGrp="1"/>
          </p:cNvSpPr>
          <p:nvPr>
            <p:ph idx="1"/>
          </p:nvPr>
        </p:nvSpPr>
        <p:spPr>
          <a:xfrm>
            <a:off x="457200" y="2492239"/>
            <a:ext cx="8229600" cy="3493045"/>
          </a:xfrm>
        </p:spPr>
        <p:txBody>
          <a:bodyPr/>
          <a:lstStyle/>
          <a:p>
            <a:r>
              <a:rPr lang="en-US" dirty="0" smtClean="0"/>
              <a:t>Provide </a:t>
            </a:r>
            <a:r>
              <a:rPr lang="en-US" dirty="0"/>
              <a:t>support to Network and the TA </a:t>
            </a:r>
            <a:r>
              <a:rPr lang="en-US" dirty="0" smtClean="0"/>
              <a:t>Consultants </a:t>
            </a:r>
            <a:r>
              <a:rPr lang="en-US" dirty="0"/>
              <a:t>on inclusive </a:t>
            </a:r>
            <a:r>
              <a:rPr lang="en-US" dirty="0" smtClean="0"/>
              <a:t>practice and </a:t>
            </a:r>
            <a:r>
              <a:rPr lang="en-US" dirty="0"/>
              <a:t>early childhood mental health including children with disabilities including children with autism in child care settings.  </a:t>
            </a:r>
          </a:p>
          <a:p>
            <a:r>
              <a:rPr lang="en-US" dirty="0"/>
              <a:t>develop the inclusion credential to support professionals to include children with </a:t>
            </a:r>
            <a:r>
              <a:rPr lang="en-US" dirty="0" smtClean="0"/>
              <a:t>disabilities</a:t>
            </a:r>
            <a:r>
              <a:rPr lang="en-US" dirty="0"/>
              <a:t>.</a:t>
            </a:r>
            <a:endParaRPr lang="en-US" dirty="0"/>
          </a:p>
        </p:txBody>
      </p:sp>
    </p:spTree>
    <p:extLst>
      <p:ext uri="{BB962C8B-B14F-4D97-AF65-F5344CB8AC3E}">
        <p14:creationId xmlns:p14="http://schemas.microsoft.com/office/powerpoint/2010/main" val="332405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304764"/>
            <a:ext cx="8243888" cy="935372"/>
          </a:xfrm>
        </p:spPr>
        <p:txBody>
          <a:bodyPr/>
          <a:lstStyle/>
          <a:p>
            <a:r>
              <a:rPr lang="en-US" dirty="0" smtClean="0"/>
              <a:t>Early Childhood Settings </a:t>
            </a:r>
            <a:br>
              <a:rPr lang="en-US" dirty="0" smtClean="0"/>
            </a:br>
            <a:r>
              <a:rPr lang="en-US" dirty="0" smtClean="0"/>
              <a:t>Community of Practice (</a:t>
            </a:r>
            <a:r>
              <a:rPr lang="en-US" dirty="0" err="1" smtClean="0"/>
              <a:t>CoP</a:t>
            </a:r>
            <a:r>
              <a:rPr lang="en-US" dirty="0" smtClean="0"/>
              <a:t>)</a:t>
            </a:r>
            <a:endParaRPr lang="en-US" dirty="0"/>
          </a:p>
        </p:txBody>
      </p:sp>
      <p:sp>
        <p:nvSpPr>
          <p:cNvPr id="3" name="Content Placeholder 2"/>
          <p:cNvSpPr>
            <a:spLocks noGrp="1"/>
          </p:cNvSpPr>
          <p:nvPr>
            <p:ph idx="1"/>
          </p:nvPr>
        </p:nvSpPr>
        <p:spPr>
          <a:xfrm>
            <a:off x="457200" y="2420887"/>
            <a:ext cx="8229600" cy="3705275"/>
          </a:xfrm>
        </p:spPr>
        <p:txBody>
          <a:bodyPr/>
          <a:lstStyle/>
          <a:p>
            <a:r>
              <a:rPr lang="en-US" dirty="0" smtClean="0"/>
              <a:t>a </a:t>
            </a:r>
            <a:r>
              <a:rPr lang="en-US" dirty="0"/>
              <a:t>free initiative designed to support leaders in early childhood settings with a network of peer support and an opportunity to stay current with new and emerging practices related to caring for and educating diverse learners in inclusive settings</a:t>
            </a:r>
            <a:r>
              <a:rPr lang="en-US" dirty="0" smtClean="0"/>
              <a:t>.</a:t>
            </a:r>
          </a:p>
          <a:p>
            <a:r>
              <a:rPr lang="en-US" dirty="0" smtClean="0"/>
              <a:t>share </a:t>
            </a:r>
            <a:r>
              <a:rPr lang="en-US" dirty="0"/>
              <a:t>resources related to autism, explore strategies, discuss issues and challenges.</a:t>
            </a:r>
            <a:endParaRPr lang="en-US" dirty="0"/>
          </a:p>
        </p:txBody>
      </p:sp>
    </p:spTree>
    <p:extLst>
      <p:ext uri="{BB962C8B-B14F-4D97-AF65-F5344CB8AC3E}">
        <p14:creationId xmlns:p14="http://schemas.microsoft.com/office/powerpoint/2010/main" val="303841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 TA and Information</a:t>
            </a:r>
            <a:endParaRPr lang="en-US" dirty="0"/>
          </a:p>
        </p:txBody>
      </p:sp>
      <p:sp>
        <p:nvSpPr>
          <p:cNvPr id="3" name="Content Placeholder 2"/>
          <p:cNvSpPr>
            <a:spLocks noGrp="1"/>
          </p:cNvSpPr>
          <p:nvPr>
            <p:ph idx="1"/>
          </p:nvPr>
        </p:nvSpPr>
        <p:spPr>
          <a:xfrm>
            <a:off x="457200" y="2276871"/>
            <a:ext cx="8229600" cy="3849291"/>
          </a:xfrm>
        </p:spPr>
        <p:txBody>
          <a:bodyPr/>
          <a:lstStyle/>
          <a:p>
            <a:r>
              <a:rPr lang="en-US" dirty="0" smtClean="0"/>
              <a:t>Respond to calls from parents and providers around a variety of topics relating to Early Childhood.</a:t>
            </a:r>
            <a:endParaRPr lang="en-US" dirty="0"/>
          </a:p>
        </p:txBody>
      </p:sp>
    </p:spTree>
    <p:extLst>
      <p:ext uri="{BB962C8B-B14F-4D97-AF65-F5344CB8AC3E}">
        <p14:creationId xmlns:p14="http://schemas.microsoft.com/office/powerpoint/2010/main" val="280686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Interdisciplinary Education</a:t>
            </a:r>
            <a:endParaRPr lang="en-US" dirty="0"/>
          </a:p>
        </p:txBody>
      </p:sp>
      <p:sp>
        <p:nvSpPr>
          <p:cNvPr id="3" name="Content Placeholder 2"/>
          <p:cNvSpPr>
            <a:spLocks noGrp="1"/>
          </p:cNvSpPr>
          <p:nvPr>
            <p:ph idx="1"/>
          </p:nvPr>
        </p:nvSpPr>
        <p:spPr/>
        <p:txBody>
          <a:bodyPr/>
          <a:lstStyle/>
          <a:p>
            <a:pPr marL="0" indent="0">
              <a:buNone/>
            </a:pPr>
            <a:r>
              <a:rPr lang="en-US" dirty="0" smtClean="0"/>
              <a:t>Sandy </a:t>
            </a:r>
            <a:r>
              <a:rPr lang="en-US" dirty="0" err="1" smtClean="0"/>
              <a:t>Doctoroff</a:t>
            </a:r>
            <a:r>
              <a:rPr lang="en-US" dirty="0" smtClean="0"/>
              <a:t>, Ph.D.</a:t>
            </a:r>
          </a:p>
          <a:p>
            <a:r>
              <a:rPr lang="en-US" dirty="0" smtClean="0"/>
              <a:t>Coordinated </a:t>
            </a:r>
            <a:r>
              <a:rPr lang="en-US" dirty="0"/>
              <a:t>summer CCIDS DIR/</a:t>
            </a:r>
            <a:r>
              <a:rPr lang="en-US" dirty="0" err="1"/>
              <a:t>Floortime</a:t>
            </a:r>
            <a:r>
              <a:rPr lang="en-US" dirty="0"/>
              <a:t> workshops from 2008 </a:t>
            </a:r>
            <a:r>
              <a:rPr lang="en-US" dirty="0" smtClean="0"/>
              <a:t>– 2011</a:t>
            </a:r>
          </a:p>
          <a:p>
            <a:r>
              <a:rPr lang="en-US" dirty="0" smtClean="0"/>
              <a:t>Teach courses for Early Childhood Opportunities (</a:t>
            </a:r>
            <a:r>
              <a:rPr lang="en-US" dirty="0" err="1" smtClean="0"/>
              <a:t>EChO</a:t>
            </a:r>
            <a:r>
              <a:rPr lang="en-US" dirty="0" smtClean="0"/>
              <a:t>) Scholars grant.</a:t>
            </a:r>
            <a:endParaRPr lang="en-US" dirty="0"/>
          </a:p>
          <a:p>
            <a:pPr marL="0" indent="0">
              <a:buNone/>
            </a:pPr>
            <a:endParaRPr lang="en-US" dirty="0"/>
          </a:p>
        </p:txBody>
      </p:sp>
    </p:spTree>
    <p:extLst>
      <p:ext uri="{BB962C8B-B14F-4D97-AF65-F5344CB8AC3E}">
        <p14:creationId xmlns:p14="http://schemas.microsoft.com/office/powerpoint/2010/main" val="3176193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50" y="1052736"/>
            <a:ext cx="8639424" cy="957002"/>
          </a:xfrm>
        </p:spPr>
        <p:txBody>
          <a:bodyPr/>
          <a:lstStyle/>
          <a:p>
            <a:r>
              <a:rPr lang="en-US" sz="3000" dirty="0" smtClean="0"/>
              <a:t>Early Childhood Opportunities Scholars courses</a:t>
            </a:r>
            <a:endParaRPr lang="en-US" sz="3000" dirty="0" smtClean="0"/>
          </a:p>
        </p:txBody>
      </p:sp>
      <p:sp>
        <p:nvSpPr>
          <p:cNvPr id="3" name="Content Placeholder 2"/>
          <p:cNvSpPr>
            <a:spLocks noGrp="1"/>
          </p:cNvSpPr>
          <p:nvPr>
            <p:ph idx="1"/>
          </p:nvPr>
        </p:nvSpPr>
        <p:spPr>
          <a:xfrm>
            <a:off x="457200" y="2099989"/>
            <a:ext cx="8229600" cy="4065315"/>
          </a:xfrm>
        </p:spPr>
        <p:txBody>
          <a:bodyPr/>
          <a:lstStyle/>
          <a:p>
            <a:r>
              <a:rPr lang="en-US" sz="2600" dirty="0" smtClean="0"/>
              <a:t>SEI 524: Supporting the play and social- emotional development of infants and young children.</a:t>
            </a:r>
            <a:endParaRPr lang="en-US" sz="2600" dirty="0" smtClean="0"/>
          </a:p>
          <a:p>
            <a:r>
              <a:rPr lang="en-US" sz="2600" dirty="0" smtClean="0"/>
              <a:t>a </a:t>
            </a:r>
            <a:r>
              <a:rPr lang="en-US" sz="2600" dirty="0"/>
              <a:t>new </a:t>
            </a:r>
            <a:r>
              <a:rPr lang="en-US" sz="2600" dirty="0" smtClean="0"/>
              <a:t>course </a:t>
            </a:r>
            <a:r>
              <a:rPr lang="en-US" sz="2600" dirty="0"/>
              <a:t>developed for </a:t>
            </a:r>
            <a:r>
              <a:rPr lang="en-US" sz="2600" dirty="0" err="1" smtClean="0"/>
              <a:t>EChOS</a:t>
            </a:r>
            <a:r>
              <a:rPr lang="en-US" sz="2600" dirty="0" smtClean="0"/>
              <a:t>, has been taught </a:t>
            </a:r>
            <a:r>
              <a:rPr lang="en-US" sz="2600" dirty="0"/>
              <a:t>2 times. </a:t>
            </a:r>
            <a:endParaRPr lang="en-US" sz="2600" dirty="0" smtClean="0"/>
          </a:p>
          <a:p>
            <a:r>
              <a:rPr lang="en-US" sz="2600" dirty="0" smtClean="0"/>
              <a:t>includes </a:t>
            </a:r>
            <a:r>
              <a:rPr lang="en-US" sz="2600" dirty="0"/>
              <a:t>an introduction to DIR/</a:t>
            </a:r>
            <a:r>
              <a:rPr lang="en-US" sz="2600" dirty="0" err="1"/>
              <a:t>Floortime</a:t>
            </a:r>
            <a:r>
              <a:rPr lang="en-US" sz="2600" dirty="0"/>
              <a:t> and a variety of other autism-relevant content including content on </a:t>
            </a:r>
            <a:r>
              <a:rPr lang="en-US" sz="2600" dirty="0" err="1"/>
              <a:t>neurodiversity</a:t>
            </a:r>
            <a:r>
              <a:rPr lang="en-US" sz="2600" dirty="0"/>
              <a:t>. For the DIR/</a:t>
            </a:r>
            <a:r>
              <a:rPr lang="en-US" sz="2600" dirty="0" err="1"/>
              <a:t>Floortime</a:t>
            </a:r>
            <a:r>
              <a:rPr lang="en-US" sz="2600" dirty="0"/>
              <a:t> part of the course students also participate in a small group reflection/coaching session that </a:t>
            </a:r>
            <a:r>
              <a:rPr lang="en-US" sz="2600" dirty="0" smtClean="0"/>
              <a:t>she leads.</a:t>
            </a:r>
            <a:endParaRPr lang="en-US" sz="2600" dirty="0"/>
          </a:p>
        </p:txBody>
      </p:sp>
    </p:spTree>
    <p:extLst>
      <p:ext uri="{BB962C8B-B14F-4D97-AF65-F5344CB8AC3E}">
        <p14:creationId xmlns:p14="http://schemas.microsoft.com/office/powerpoint/2010/main" val="129879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68760"/>
            <a:ext cx="8243888" cy="1389050"/>
          </a:xfrm>
        </p:spPr>
        <p:txBody>
          <a:bodyPr/>
          <a:lstStyle/>
          <a:p>
            <a:r>
              <a:rPr lang="en-US" sz="3000" dirty="0" err="1" smtClean="0"/>
              <a:t>EChO</a:t>
            </a:r>
            <a:r>
              <a:rPr lang="en-US" sz="3000" dirty="0" smtClean="0"/>
              <a:t> Scholars courses</a:t>
            </a:r>
            <a:endParaRPr lang="en-US" sz="3000" dirty="0" smtClean="0"/>
          </a:p>
        </p:txBody>
      </p:sp>
      <p:sp>
        <p:nvSpPr>
          <p:cNvPr id="3" name="Content Placeholder 2"/>
          <p:cNvSpPr>
            <a:spLocks noGrp="1"/>
          </p:cNvSpPr>
          <p:nvPr>
            <p:ph idx="1"/>
          </p:nvPr>
        </p:nvSpPr>
        <p:spPr>
          <a:xfrm>
            <a:off x="457200" y="2852935"/>
            <a:ext cx="8229600" cy="3273227"/>
          </a:xfrm>
        </p:spPr>
        <p:txBody>
          <a:bodyPr/>
          <a:lstStyle/>
          <a:p>
            <a:r>
              <a:rPr lang="en-US" dirty="0" smtClean="0"/>
              <a:t>SEI 513 - Students can choose as an option to receive in-person </a:t>
            </a:r>
            <a:r>
              <a:rPr lang="en-US" dirty="0" err="1" smtClean="0"/>
              <a:t>Floortime</a:t>
            </a:r>
            <a:r>
              <a:rPr lang="en-US" dirty="0" smtClean="0"/>
              <a:t> coaching as part of their individual practicum plan. </a:t>
            </a:r>
            <a:endParaRPr lang="en-US" dirty="0"/>
          </a:p>
          <a:p>
            <a:r>
              <a:rPr lang="en-US" dirty="0" smtClean="0"/>
              <a:t>A </a:t>
            </a:r>
            <a:r>
              <a:rPr lang="en-US" dirty="0"/>
              <a:t>number of students have received coaching. When appropriate </a:t>
            </a:r>
            <a:r>
              <a:rPr lang="en-US" dirty="0" smtClean="0"/>
              <a:t>she has </a:t>
            </a:r>
            <a:r>
              <a:rPr lang="en-US" dirty="0"/>
              <a:t>also provided </a:t>
            </a:r>
            <a:r>
              <a:rPr lang="en-US" dirty="0" err="1"/>
              <a:t>Floortime</a:t>
            </a:r>
            <a:r>
              <a:rPr lang="en-US" dirty="0"/>
              <a:t> coaching in supervision for SEI 525.</a:t>
            </a:r>
          </a:p>
          <a:p>
            <a:pPr marL="0" indent="0">
              <a:buNone/>
            </a:pPr>
            <a:endParaRPr lang="en-US" dirty="0"/>
          </a:p>
        </p:txBody>
      </p:sp>
    </p:spTree>
    <p:extLst>
      <p:ext uri="{BB962C8B-B14F-4D97-AF65-F5344CB8AC3E}">
        <p14:creationId xmlns:p14="http://schemas.microsoft.com/office/powerpoint/2010/main" val="23205033"/>
      </p:ext>
    </p:extLst>
  </p:cSld>
  <p:clrMapOvr>
    <a:masterClrMapping/>
  </p:clrMapOvr>
</p:sld>
</file>

<file path=ppt/theme/theme1.xml><?xml version="1.0" encoding="utf-8"?>
<a:theme xmlns:a="http://schemas.openxmlformats.org/drawingml/2006/main" name="CCIDS-ppt-template-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CCIDS-ppt-template-2013.pot</Template>
  <TotalTime>537</TotalTime>
  <Words>423</Words>
  <Application>Microsoft Macintosh PowerPoint</Application>
  <PresentationFormat>On-screen Show (4:3)</PresentationFormat>
  <Paragraphs>29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ＭＳ Ｐゴシック</vt:lpstr>
      <vt:lpstr>Arial</vt:lpstr>
      <vt:lpstr>CCIDS-ppt-template-2013</vt:lpstr>
      <vt:lpstr>Early Childhood Update by: Linda Labas</vt:lpstr>
      <vt:lpstr>Priority Area: Services for Children with Disabilities and Their Families</vt:lpstr>
      <vt:lpstr>Maine Head Start State Collaboration Office</vt:lpstr>
      <vt:lpstr>Maine Head Start State Collaboration Office (b)</vt:lpstr>
      <vt:lpstr>Early Childhood Settings  Community of Practice (CoP)</vt:lpstr>
      <vt:lpstr>Provide TA and Information</vt:lpstr>
      <vt:lpstr>Interdisciplinary Education</vt:lpstr>
      <vt:lpstr>Early Childhood Opportunities Scholars courses</vt:lpstr>
      <vt:lpstr>EChO Scholars courses</vt:lpstr>
      <vt:lpstr>Play Partners Maine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 Assistant</dc:creator>
  <cp:lastModifiedBy>Janet May</cp:lastModifiedBy>
  <cp:revision>71</cp:revision>
  <dcterms:created xsi:type="dcterms:W3CDTF">2010-08-18T11:28:58Z</dcterms:created>
  <dcterms:modified xsi:type="dcterms:W3CDTF">2013-10-31T15:09:38Z</dcterms:modified>
</cp:coreProperties>
</file>