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64" r:id="rId2"/>
    <p:sldId id="258" r:id="rId3"/>
    <p:sldId id="257" r:id="rId4"/>
    <p:sldId id="262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44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Maine Center for Community Inclusion and Disability Studies</a:t>
            </a:r>
          </a:p>
        </p:txBody>
      </p:sp>
    </p:spTree>
    <p:extLst>
      <p:ext uri="{BB962C8B-B14F-4D97-AF65-F5344CB8AC3E}">
        <p14:creationId xmlns:p14="http://schemas.microsoft.com/office/powerpoint/2010/main" val="330532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8739"/>
            <a:ext cx="5486400" cy="363883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Maine Center for Community Inclusion and Disability Studies</a:t>
            </a:r>
          </a:p>
        </p:txBody>
      </p:sp>
    </p:spTree>
    <p:extLst>
      <p:ext uri="{BB962C8B-B14F-4D97-AF65-F5344CB8AC3E}">
        <p14:creationId xmlns:p14="http://schemas.microsoft.com/office/powerpoint/2010/main" val="386119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5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Maine Center for Community Inclusion and Disability Studies</a:t>
            </a:r>
          </a:p>
        </p:txBody>
      </p:sp>
    </p:spTree>
    <p:extLst>
      <p:ext uri="{BB962C8B-B14F-4D97-AF65-F5344CB8AC3E}">
        <p14:creationId xmlns:p14="http://schemas.microsoft.com/office/powerpoint/2010/main" val="393783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Log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32656"/>
            <a:ext cx="8243888" cy="488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8135938" cy="514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University of Maine Center for Community Inclusion and Disability Studies</a:t>
            </a:r>
          </a:p>
        </p:txBody>
      </p:sp>
    </p:spTree>
    <p:extLst>
      <p:ext uri="{BB962C8B-B14F-4D97-AF65-F5344CB8AC3E}">
        <p14:creationId xmlns:p14="http://schemas.microsoft.com/office/powerpoint/2010/main" val="96900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Maine Center for Community Inclusion and Disability Studies</a:t>
            </a:r>
          </a:p>
        </p:txBody>
      </p:sp>
    </p:spTree>
    <p:extLst>
      <p:ext uri="{BB962C8B-B14F-4D97-AF65-F5344CB8AC3E}">
        <p14:creationId xmlns:p14="http://schemas.microsoft.com/office/powerpoint/2010/main" val="350438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54053" cy="4900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Maine Center for Community Inclusion and Disability Studies</a:t>
            </a:r>
          </a:p>
        </p:txBody>
      </p:sp>
    </p:spTree>
    <p:extLst>
      <p:ext uri="{BB962C8B-B14F-4D97-AF65-F5344CB8AC3E}">
        <p14:creationId xmlns:p14="http://schemas.microsoft.com/office/powerpoint/2010/main" val="149939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ol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476672"/>
            <a:ext cx="8243888" cy="488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3996444" cy="50045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752020" y="1304764"/>
            <a:ext cx="3996444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University of Maine Center for Community Inclusion and Disability Studies</a:t>
            </a:r>
          </a:p>
        </p:txBody>
      </p:sp>
    </p:spTree>
    <p:extLst>
      <p:ext uri="{BB962C8B-B14F-4D97-AF65-F5344CB8AC3E}">
        <p14:creationId xmlns:p14="http://schemas.microsoft.com/office/powerpoint/2010/main" val="210770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711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0888"/>
            <a:ext cx="4040188" cy="365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3711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692"/>
            <a:ext cx="4041775" cy="365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Maine Center for Community Inclusion and Disability Studies</a:t>
            </a:r>
          </a:p>
        </p:txBody>
      </p:sp>
    </p:spTree>
    <p:extLst>
      <p:ext uri="{BB962C8B-B14F-4D97-AF65-F5344CB8AC3E}">
        <p14:creationId xmlns:p14="http://schemas.microsoft.com/office/powerpoint/2010/main" val="277308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1772816"/>
            <a:ext cx="8243888" cy="1893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Maine Center for Community Inclusion and Disability Studies</a:t>
            </a:r>
          </a:p>
        </p:txBody>
      </p:sp>
    </p:spTree>
    <p:extLst>
      <p:ext uri="{BB962C8B-B14F-4D97-AF65-F5344CB8AC3E}">
        <p14:creationId xmlns:p14="http://schemas.microsoft.com/office/powerpoint/2010/main" val="122392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5400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Maine Center for Community Inclusion and Disability Studies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68313" y="1808163"/>
            <a:ext cx="3024187" cy="4284662"/>
          </a:xfrm>
        </p:spPr>
        <p:txBody>
          <a:bodyPr/>
          <a:lstStyle/>
          <a:p>
            <a:r>
              <a:rPr lang="en-US" dirty="0" smtClean="0"/>
              <a:t>Drag picture to placeholder or click on icon to add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08163"/>
            <a:ext cx="82296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4438" y="6345238"/>
            <a:ext cx="4643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University of Maine Center for Community Inclusion and Disability Studies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33450" y="368300"/>
            <a:ext cx="8020050" cy="576263"/>
          </a:xfrm>
          <a:prstGeom prst="rect">
            <a:avLst/>
          </a:prstGeom>
          <a:gradFill>
            <a:gsLst>
              <a:gs pos="0">
                <a:srgbClr val="66A7CF"/>
              </a:gs>
              <a:gs pos="99000">
                <a:schemeClr val="bg1"/>
              </a:gs>
              <a:gs pos="6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Center for Community Inclusion &amp; Disability Studies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5038" y="163513"/>
            <a:ext cx="7980362" cy="171450"/>
          </a:xfrm>
          <a:prstGeom prst="rect">
            <a:avLst/>
          </a:prstGeom>
          <a:gradFill>
            <a:gsLst>
              <a:gs pos="0">
                <a:srgbClr val="001934"/>
              </a:gs>
              <a:gs pos="99000">
                <a:schemeClr val="bg1"/>
              </a:gs>
              <a:gs pos="6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31800" y="1233488"/>
            <a:ext cx="82438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31" name="Picture 6" descr="MAINE_crest2C_MAC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8113"/>
            <a:ext cx="8286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utiger LT Std 67 Bold Cn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utiger LT Std 67 Bold Cn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utiger LT Std 67 Bold Cn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utiger LT Std 67 Bold C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Microsoft_Word_97_-_2004_Document2.doc"/><Relationship Id="rId8" Type="http://schemas.openxmlformats.org/officeDocument/2006/relationships/image" Target="../media/image8.emf"/><Relationship Id="rId9" Type="http://schemas.openxmlformats.org/officeDocument/2006/relationships/oleObject" Target="../embeddings/oleObject3.bin"/><Relationship Id="rId10" Type="http://schemas.openxmlformats.org/officeDocument/2006/relationships/oleObject" Target="../embeddings/Microsoft_Word_97_-_2004_Document3.doc"/><Relationship Id="rId11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Autism Spectrum Disorder</a:t>
            </a:r>
            <a:br>
              <a:rPr lang="en-US" cap="none" dirty="0" smtClean="0"/>
            </a:br>
            <a:r>
              <a:rPr lang="en-US" cap="none" dirty="0" smtClean="0"/>
              <a:t>Related Activities 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Alan Kurtz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Coordinator of Education and Autism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7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ASD-Related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719" y="1965829"/>
            <a:ext cx="7921969" cy="4476613"/>
          </a:xfrm>
        </p:spPr>
        <p:txBody>
          <a:bodyPr/>
          <a:lstStyle/>
          <a:p>
            <a:r>
              <a:rPr lang="en-US" sz="3000" dirty="0" smtClean="0"/>
              <a:t>Survey research on the needs of students with ASD</a:t>
            </a:r>
          </a:p>
          <a:p>
            <a:r>
              <a:rPr lang="en-US" sz="3000" dirty="0" smtClean="0"/>
              <a:t>Technical Assistance to schools and agencies</a:t>
            </a:r>
          </a:p>
          <a:p>
            <a:r>
              <a:rPr lang="en-US" sz="3000" dirty="0" smtClean="0"/>
              <a:t>Participation on statewide committee examining evidence-based practices</a:t>
            </a:r>
          </a:p>
          <a:p>
            <a:r>
              <a:rPr lang="en-US" sz="3000" dirty="0" smtClean="0"/>
              <a:t>Act Early with Maine DD Council</a:t>
            </a:r>
          </a:p>
          <a:p>
            <a:r>
              <a:rPr lang="en-US" sz="3000" dirty="0" smtClean="0"/>
              <a:t>Maine Strategic Plan for ASD and Act Early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606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1458" y="70592"/>
            <a:ext cx="6256046" cy="930378"/>
          </a:xfrm>
          <a:prstGeom prst="rect">
            <a:avLst/>
          </a:prstGeom>
          <a:noFill/>
        </p:spPr>
        <p:txBody>
          <a:bodyPr wrap="square" lIns="22220" tIns="11110" rIns="22220" bIns="11110" rtlCol="0">
            <a:spAutoFit/>
          </a:bodyPr>
          <a:lstStyle/>
          <a:p>
            <a:pPr algn="ctr"/>
            <a:r>
              <a:rPr lang="en-US" sz="2300" dirty="0"/>
              <a:t>      </a:t>
            </a:r>
            <a:r>
              <a:rPr lang="en-US" sz="2100" dirty="0"/>
              <a:t> </a:t>
            </a:r>
            <a:r>
              <a:rPr lang="en-US" sz="2000" b="1" dirty="0"/>
              <a:t>Maine Strategic Plan for Autism Spectrum Disorders and ACT Early Meeting </a:t>
            </a:r>
          </a:p>
          <a:p>
            <a:pPr algn="ctr"/>
            <a:r>
              <a:rPr lang="en-US" sz="1500" b="1" dirty="0"/>
              <a:t>Facilitated by Jen Cammack and Debra Rainey</a:t>
            </a: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171450" y="696516"/>
            <a:ext cx="2609850" cy="1545931"/>
          </a:xfrm>
          <a:prstGeom prst="rect">
            <a:avLst/>
          </a:prstGeom>
          <a:noFill/>
        </p:spPr>
        <p:txBody>
          <a:bodyPr wrap="square" lIns="22220" tIns="11110" rIns="22220" bIns="11110" rtlCol="0">
            <a:spAutoFit/>
          </a:bodyPr>
          <a:lstStyle/>
          <a:p>
            <a:pPr algn="ctr">
              <a:buNone/>
            </a:pPr>
            <a:r>
              <a:rPr lang="en-US" sz="1900" b="1" i="1" dirty="0"/>
              <a:t>Purpose</a:t>
            </a:r>
          </a:p>
          <a:p>
            <a:r>
              <a:rPr lang="en-US" sz="1600" i="1" dirty="0"/>
              <a:t>To bring together a group of high level state leaders to discuss and plan initiatives to serve all individual with ASD In </a:t>
            </a:r>
            <a:r>
              <a:rPr lang="en-US" sz="1600" i="1" dirty="0" smtClean="0"/>
              <a:t>Maine</a:t>
            </a:r>
            <a:endParaRPr lang="en-US" sz="1600" dirty="0"/>
          </a:p>
        </p:txBody>
      </p:sp>
      <p:pic>
        <p:nvPicPr>
          <p:cNvPr id="6" name="Picture 5" descr="Act_Early_Janice_Toni_Nancy_J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403872"/>
            <a:ext cx="1543050" cy="10715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1450" y="3610770"/>
            <a:ext cx="2514600" cy="3069425"/>
          </a:xfrm>
          <a:prstGeom prst="rect">
            <a:avLst/>
          </a:prstGeom>
          <a:noFill/>
        </p:spPr>
        <p:txBody>
          <a:bodyPr wrap="square" lIns="22220" tIns="11110" rIns="22220" bIns="11110" rtlCol="0">
            <a:spAutoFit/>
          </a:bodyPr>
          <a:lstStyle/>
          <a:p>
            <a:pPr algn="ctr"/>
            <a:r>
              <a:rPr lang="en-US" b="1" i="1" dirty="0" smtClean="0"/>
              <a:t>Outcomes</a:t>
            </a:r>
          </a:p>
          <a:p>
            <a:r>
              <a:rPr lang="en-US" sz="1600" i="1" dirty="0"/>
              <a:t>Our data collection and collaboration with the State Liaison contributed to the final </a:t>
            </a:r>
            <a:r>
              <a:rPr lang="en-US" sz="1600" i="1" dirty="0" smtClean="0"/>
              <a:t>ASD </a:t>
            </a:r>
            <a:r>
              <a:rPr lang="en-US" sz="1600" i="1" dirty="0"/>
              <a:t>report to DHHS and the State Legislature </a:t>
            </a:r>
            <a:r>
              <a:rPr lang="en-US" sz="1600" i="1" dirty="0" smtClean="0"/>
              <a:t>and enhanced </a:t>
            </a:r>
            <a:r>
              <a:rPr lang="en-US" sz="1600" i="1" dirty="0"/>
              <a:t>improvements in early intervention, education, transition and adult services.</a:t>
            </a:r>
          </a:p>
          <a:p>
            <a:endParaRPr lang="en-US" sz="1600" b="1" i="1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8" name="Picture 7" descr="Act_Early_group_shot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24" y="4487069"/>
            <a:ext cx="2686050" cy="16502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781300" y="2587406"/>
            <a:ext cx="3683000" cy="2269206"/>
          </a:xfrm>
          <a:prstGeom prst="rect">
            <a:avLst/>
          </a:prstGeom>
          <a:noFill/>
        </p:spPr>
        <p:txBody>
          <a:bodyPr wrap="square" lIns="22220" tIns="11110" rIns="22220" bIns="11110" rtlCol="0">
            <a:spAutoFit/>
          </a:bodyPr>
          <a:lstStyle/>
          <a:p>
            <a:pPr algn="ctr"/>
            <a:r>
              <a:rPr lang="en-US" sz="1700" b="1" i="1" dirty="0"/>
              <a:t>Leadership Activities (what we did)</a:t>
            </a:r>
          </a:p>
          <a:p>
            <a:pPr algn="ctr">
              <a:buFont typeface="Arial"/>
              <a:buChar char="•"/>
            </a:pPr>
            <a:r>
              <a:rPr lang="en-US" sz="1600" i="1" dirty="0"/>
              <a:t>Developed agenda</a:t>
            </a:r>
          </a:p>
          <a:p>
            <a:pPr algn="ctr">
              <a:buFont typeface="Arial"/>
              <a:buChar char="•"/>
            </a:pPr>
            <a:r>
              <a:rPr lang="en-US" sz="1600" i="1" dirty="0"/>
              <a:t>Developed goals and objectives</a:t>
            </a:r>
          </a:p>
          <a:p>
            <a:pPr algn="ctr">
              <a:buFont typeface="Arial"/>
              <a:buChar char="•"/>
            </a:pPr>
            <a:r>
              <a:rPr lang="en-US" sz="1600" i="1" dirty="0"/>
              <a:t>Developed activities to meet the goal </a:t>
            </a:r>
          </a:p>
          <a:p>
            <a:pPr algn="ctr">
              <a:buFont typeface="Arial"/>
              <a:buChar char="•"/>
            </a:pPr>
            <a:r>
              <a:rPr lang="en-US" sz="1600" i="1" dirty="0"/>
              <a:t>Collaborated with stakeholders for comprehensive and </a:t>
            </a:r>
            <a:r>
              <a:rPr lang="en-US" sz="1600" i="1" dirty="0" smtClean="0"/>
              <a:t>efficient brainstorming </a:t>
            </a:r>
            <a:r>
              <a:rPr lang="en-US" sz="1600" i="1" dirty="0"/>
              <a:t>using an affinity diagram method</a:t>
            </a:r>
          </a:p>
          <a:p>
            <a:pPr algn="ctr"/>
            <a:r>
              <a:rPr lang="en-US" sz="1600" i="1" dirty="0"/>
              <a:t> </a:t>
            </a:r>
          </a:p>
          <a:p>
            <a:pPr marL="208312" indent="-208312">
              <a:buFontTx/>
              <a:buChar char="-"/>
            </a:pPr>
            <a:endParaRPr lang="en-US" sz="1700" b="1" u="sng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6553200" y="1548667"/>
            <a:ext cx="2463800" cy="5131528"/>
          </a:xfrm>
          <a:prstGeom prst="rect">
            <a:avLst/>
          </a:prstGeom>
          <a:noFill/>
        </p:spPr>
        <p:txBody>
          <a:bodyPr wrap="square" lIns="22220" tIns="11110" rIns="22220" bIns="11110" rtlCol="0">
            <a:spAutoFit/>
          </a:bodyPr>
          <a:lstStyle/>
          <a:p>
            <a:pPr algn="ctr"/>
            <a:r>
              <a:rPr lang="en-US" sz="1900" b="1" i="1" dirty="0"/>
              <a:t>Leadership Development</a:t>
            </a:r>
          </a:p>
          <a:p>
            <a:r>
              <a:rPr lang="en-US" sz="1600" i="1" dirty="0"/>
              <a:t>Trainees facilitated the gathering of information on </a:t>
            </a:r>
            <a:r>
              <a:rPr lang="en-US" sz="1600" i="1" dirty="0" smtClean="0"/>
              <a:t>the following:</a:t>
            </a:r>
          </a:p>
          <a:p>
            <a:endParaRPr lang="en-US" sz="400" i="1" dirty="0"/>
          </a:p>
          <a:p>
            <a:pPr marL="285750" indent="-285750">
              <a:buFont typeface="Wingdings" charset="2"/>
              <a:buChar char="§"/>
            </a:pPr>
            <a:r>
              <a:rPr lang="en-US" sz="1600" i="1" dirty="0" smtClean="0"/>
              <a:t>Progress in early identification of children with ASD;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i="1" dirty="0" smtClean="0"/>
              <a:t>Progress </a:t>
            </a:r>
            <a:r>
              <a:rPr lang="en-US" sz="1600" i="1" dirty="0"/>
              <a:t>in </a:t>
            </a:r>
            <a:r>
              <a:rPr lang="en-US" sz="1600" i="1" dirty="0" smtClean="0"/>
              <a:t>the development </a:t>
            </a:r>
            <a:r>
              <a:rPr lang="en-US" sz="1600" i="1" dirty="0"/>
              <a:t>of a system of care for individuals with </a:t>
            </a:r>
            <a:r>
              <a:rPr lang="en-US" sz="1600" i="1" dirty="0" smtClean="0"/>
              <a:t>ASD;</a:t>
            </a:r>
            <a:endParaRPr lang="en-US" sz="1600" i="1" dirty="0"/>
          </a:p>
          <a:p>
            <a:pPr marL="285750" indent="-285750">
              <a:buFont typeface="Wingdings" charset="2"/>
              <a:buChar char="§"/>
            </a:pPr>
            <a:r>
              <a:rPr lang="en-US" sz="1600" i="1" dirty="0"/>
              <a:t>Barriers to effective supports for individuals with </a:t>
            </a:r>
            <a:r>
              <a:rPr lang="en-US" sz="1600" i="1" dirty="0" smtClean="0"/>
              <a:t>ASD; </a:t>
            </a:r>
            <a:r>
              <a:rPr lang="en-US" sz="1600" i="1" dirty="0"/>
              <a:t>and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i="1" dirty="0" smtClean="0"/>
              <a:t>Summarized data and  highlights of the meeting for the ASD Report. 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850" y="535781"/>
            <a:ext cx="995654" cy="744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6750" y="1339599"/>
            <a:ext cx="44874" cy="299436"/>
          </a:xfrm>
          <a:prstGeom prst="rect">
            <a:avLst/>
          </a:prstGeom>
          <a:noFill/>
        </p:spPr>
        <p:txBody>
          <a:bodyPr wrap="none" lIns="22220" tIns="11110" rIns="22220" bIns="11110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38750" y="-714452"/>
            <a:ext cx="44874" cy="299436"/>
          </a:xfrm>
          <a:prstGeom prst="rect">
            <a:avLst/>
          </a:prstGeom>
          <a:noFill/>
        </p:spPr>
        <p:txBody>
          <a:bodyPr wrap="none" lIns="22220" tIns="11110" rIns="22220" bIns="11110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Act_Early_Deb_R_Jen_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654" y="13091583"/>
            <a:ext cx="3339367" cy="2529416"/>
          </a:xfrm>
          <a:prstGeom prst="rect">
            <a:avLst/>
          </a:prstGeom>
        </p:spPr>
      </p:pic>
      <p:pic>
        <p:nvPicPr>
          <p:cNvPr id="15" name="Picture 14" descr="Act_Early_Deb_R_Jen_C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" r="12760" b="9310"/>
          <a:stretch/>
        </p:blipFill>
        <p:spPr>
          <a:xfrm>
            <a:off x="3987800" y="1165365"/>
            <a:ext cx="1816100" cy="13281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773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32656"/>
            <a:ext cx="8243888" cy="792088"/>
          </a:xfrm>
        </p:spPr>
        <p:txBody>
          <a:bodyPr/>
          <a:lstStyle/>
          <a:p>
            <a:r>
              <a:rPr lang="en-US" sz="4000" dirty="0" smtClean="0"/>
              <a:t>Family-Centered Transition Planning for Youth with ASD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 smtClean="0"/>
              <a:t>		</a:t>
            </a:r>
            <a:endParaRPr lang="en-US" sz="3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852592"/>
              </p:ext>
            </p:extLst>
          </p:nvPr>
        </p:nvGraphicFramePr>
        <p:xfrm>
          <a:off x="1039038" y="2026942"/>
          <a:ext cx="1535839" cy="1290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4" imgW="2705100" imgH="2273300" progId="Word.Document.8">
                  <p:embed/>
                </p:oleObj>
              </mc:Choice>
              <mc:Fallback>
                <p:oleObj name="Document" r:id="rId4" imgW="2705100" imgH="22733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9038" y="2026942"/>
                        <a:ext cx="1535839" cy="1290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2966645" y="2026942"/>
            <a:ext cx="2530655" cy="949439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/>
            <a:endParaRPr lang="en-US" sz="2000" dirty="0" smtClean="0">
              <a:solidFill>
                <a:srgbClr val="FFFFFF"/>
              </a:solidFill>
              <a:latin typeface="Helvetica" charset="0"/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Helvetica" charset="0"/>
              </a:rPr>
              <a:t>(</a:t>
            </a:r>
            <a:r>
              <a:rPr lang="en-US" sz="2000" dirty="0">
                <a:solidFill>
                  <a:srgbClr val="FFFFFF"/>
                </a:solidFill>
                <a:latin typeface="Helvetica" charset="0"/>
              </a:rPr>
              <a:t>SPECS</a:t>
            </a:r>
            <a:r>
              <a:rPr lang="en-US" sz="2000" dirty="0" smtClean="0">
                <a:solidFill>
                  <a:srgbClr val="FFFFFF"/>
                </a:solidFill>
                <a:latin typeface="Helvetica" charset="0"/>
              </a:rPr>
              <a:t>)</a:t>
            </a:r>
            <a:r>
              <a:rPr lang="en-US" sz="2000" dirty="0">
                <a:solidFill>
                  <a:srgbClr val="FFFFFF"/>
                </a:solidFill>
                <a:latin typeface="Helvetica" charset="0"/>
              </a:rPr>
              <a:t> Parent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Helvetica" charset="0"/>
              </a:rPr>
              <a:t>Training</a:t>
            </a:r>
          </a:p>
          <a:p>
            <a:pPr algn="ctr"/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54856"/>
              </p:ext>
            </p:extLst>
          </p:nvPr>
        </p:nvGraphicFramePr>
        <p:xfrm>
          <a:off x="1392462" y="3469286"/>
          <a:ext cx="1488880" cy="1251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7" imgW="2705100" imgH="2273300" progId="Word.Document.8">
                  <p:embed/>
                </p:oleObj>
              </mc:Choice>
              <mc:Fallback>
                <p:oleObj name="Document" r:id="rId7" imgW="2705100" imgH="22733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92462" y="3469286"/>
                        <a:ext cx="1488880" cy="1251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31"/>
          <p:cNvSpPr>
            <a:spLocks noChangeArrowheads="1"/>
          </p:cNvSpPr>
          <p:nvPr/>
        </p:nvSpPr>
        <p:spPr bwMode="auto">
          <a:xfrm>
            <a:off x="3431073" y="3469286"/>
            <a:ext cx="2803473" cy="11185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Helvetica" charset="0"/>
              </a:rPr>
              <a:t>Person-Centered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Helvetica" charset="0"/>
              </a:rPr>
              <a:t>Planning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783818"/>
              </p:ext>
            </p:extLst>
          </p:nvPr>
        </p:nvGraphicFramePr>
        <p:xfrm>
          <a:off x="2008910" y="4882815"/>
          <a:ext cx="1422163" cy="121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10" imgW="2706624" imgH="2267712" progId="Word.Document.8">
                  <p:embed/>
                </p:oleObj>
              </mc:Choice>
              <mc:Fallback>
                <p:oleObj name="Document" r:id="rId10" imgW="2706624" imgH="2267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910" y="4882815"/>
                        <a:ext cx="1422163" cy="1213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30"/>
          <p:cNvSpPr>
            <a:spLocks noChangeArrowheads="1"/>
          </p:cNvSpPr>
          <p:nvPr/>
        </p:nvSpPr>
        <p:spPr bwMode="auto">
          <a:xfrm>
            <a:off x="3848110" y="5109882"/>
            <a:ext cx="3298380" cy="98611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Helvetica" charset="0"/>
              </a:rPr>
              <a:t>Career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Helvetica" charset="0"/>
              </a:rPr>
              <a:t>Exploration</a:t>
            </a:r>
          </a:p>
        </p:txBody>
      </p:sp>
    </p:spTree>
    <p:extLst>
      <p:ext uri="{BB962C8B-B14F-4D97-AF65-F5344CB8AC3E}">
        <p14:creationId xmlns:p14="http://schemas.microsoft.com/office/powerpoint/2010/main" val="156531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FCTP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1808163"/>
            <a:ext cx="7607300" cy="4318000"/>
          </a:xfrm>
        </p:spPr>
        <p:txBody>
          <a:bodyPr/>
          <a:lstStyle/>
          <a:p>
            <a:r>
              <a:rPr lang="en-US" sz="3200" dirty="0" smtClean="0"/>
              <a:t>Great outcomes</a:t>
            </a:r>
          </a:p>
          <a:p>
            <a:r>
              <a:rPr lang="en-US" sz="3200" dirty="0" smtClean="0"/>
              <a:t>Two published articles</a:t>
            </a:r>
          </a:p>
          <a:p>
            <a:pPr lvl="1"/>
            <a:r>
              <a:rPr lang="en-US" sz="3200" dirty="0" smtClean="0"/>
              <a:t>Outcomes</a:t>
            </a:r>
          </a:p>
          <a:p>
            <a:pPr lvl="1"/>
            <a:r>
              <a:rPr lang="en-US" sz="3200" dirty="0" smtClean="0"/>
              <a:t>Person-centered planning strategies</a:t>
            </a:r>
          </a:p>
          <a:p>
            <a:r>
              <a:rPr lang="en-US" sz="3200" dirty="0" smtClean="0"/>
              <a:t>Current project - sustainability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890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ASD Related Activities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163"/>
            <a:ext cx="8382000" cy="4318000"/>
          </a:xfrm>
        </p:spPr>
        <p:txBody>
          <a:bodyPr/>
          <a:lstStyle/>
          <a:p>
            <a:r>
              <a:rPr lang="en-US" sz="3000" dirty="0" smtClean="0"/>
              <a:t>Maine Autism Spectrum Resource Center</a:t>
            </a:r>
          </a:p>
          <a:p>
            <a:r>
              <a:rPr lang="en-US" sz="3000" dirty="0" smtClean="0"/>
              <a:t>June 2013 - Presented in CT at the AMCHP Peer-to-Peer Conference with Nancy Cronin on Autism Implementation Grant, LEND, and transition activities</a:t>
            </a:r>
          </a:p>
          <a:p>
            <a:r>
              <a:rPr lang="en-US" sz="3000" dirty="0" smtClean="0"/>
              <a:t>Data analysis for MDDC on experiences of Maine children and adults with ASD accessing quality healthcare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5998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 Trainee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028" y="1933700"/>
            <a:ext cx="7605171" cy="4162300"/>
          </a:xfrm>
        </p:spPr>
        <p:txBody>
          <a:bodyPr/>
          <a:lstStyle/>
          <a:p>
            <a:r>
              <a:rPr lang="en-US" sz="3000" dirty="0" smtClean="0"/>
              <a:t>ACT Early/ASD Implementation Grant Organization</a:t>
            </a:r>
          </a:p>
          <a:p>
            <a:r>
              <a:rPr lang="en-US" sz="3000" dirty="0" smtClean="0"/>
              <a:t>CCIDS Transition Projects</a:t>
            </a:r>
          </a:p>
          <a:p>
            <a:r>
              <a:rPr lang="en-US" sz="3000" dirty="0" smtClean="0"/>
              <a:t>Maine Autism Spectrum Resource Center</a:t>
            </a:r>
          </a:p>
          <a:p>
            <a:r>
              <a:rPr lang="en-US" sz="3000" dirty="0" smtClean="0"/>
              <a:t>Development of Healthcare Transition Planning Strategies</a:t>
            </a:r>
          </a:p>
          <a:p>
            <a:r>
              <a:rPr lang="en-US" sz="3000" dirty="0" smtClean="0"/>
              <a:t>FCTP Sustainability</a:t>
            </a:r>
          </a:p>
          <a:p>
            <a:r>
              <a:rPr lang="en-US" sz="3000" dirty="0" smtClean="0"/>
              <a:t>Combating Autism Act Reauthorization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6966053"/>
      </p:ext>
    </p:extLst>
  </p:cSld>
  <p:clrMapOvr>
    <a:masterClrMapping/>
  </p:clrMapOvr>
</p:sld>
</file>

<file path=ppt/theme/theme1.xml><?xml version="1.0" encoding="utf-8"?>
<a:theme xmlns:a="http://schemas.openxmlformats.org/drawingml/2006/main" name="CCIDS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CCIDS-ppt-template-2013.potx</Template>
  <TotalTime>82</TotalTime>
  <Words>343</Words>
  <Application>Microsoft Macintosh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CCIDS-ppt-template</vt:lpstr>
      <vt:lpstr>Document</vt:lpstr>
      <vt:lpstr>Autism Spectrum Disorder Related Activities </vt:lpstr>
      <vt:lpstr>ASD-Related Activities</vt:lpstr>
      <vt:lpstr>PowerPoint Presentation</vt:lpstr>
      <vt:lpstr>Family-Centered Transition Planning for Youth with ASD</vt:lpstr>
      <vt:lpstr>FCTP</vt:lpstr>
      <vt:lpstr>ASD Related Activities (2)</vt:lpstr>
      <vt:lpstr>LEND Trainee Activities</vt:lpstr>
    </vt:vector>
  </TitlesOfParts>
  <Company>CCIDS UMaine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Kurtz</dc:creator>
  <cp:lastModifiedBy>Sandra Horne</cp:lastModifiedBy>
  <cp:revision>11</cp:revision>
  <dcterms:created xsi:type="dcterms:W3CDTF">2013-10-30T16:21:03Z</dcterms:created>
  <dcterms:modified xsi:type="dcterms:W3CDTF">2013-10-31T03:37:04Z</dcterms:modified>
</cp:coreProperties>
</file>